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2" r:id="rId2"/>
    <p:sldId id="263" r:id="rId3"/>
    <p:sldId id="278" r:id="rId4"/>
    <p:sldId id="265" r:id="rId5"/>
    <p:sldId id="268" r:id="rId6"/>
    <p:sldId id="269" r:id="rId7"/>
    <p:sldId id="279" r:id="rId8"/>
    <p:sldId id="270" r:id="rId9"/>
    <p:sldId id="280" r:id="rId10"/>
  </p:sldIdLst>
  <p:sldSz cx="9144000" cy="6858000" type="screen4x3"/>
  <p:notesSz cx="6735763" cy="9869488"/>
  <p:custDataLst>
    <p:tags r:id="rId12"/>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00"/>
    <a:srgbClr val="0000FF"/>
    <a:srgbClr val="FFCCFF"/>
    <a:srgbClr val="99FF99"/>
    <a:srgbClr val="F3F5A9"/>
    <a:srgbClr val="00FFFF"/>
    <a:srgbClr val="FF66FF"/>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1" autoAdjust="0"/>
    <p:restoredTop sz="94390" autoAdjust="0"/>
  </p:normalViewPr>
  <p:slideViewPr>
    <p:cSldViewPr>
      <p:cViewPr varScale="1">
        <p:scale>
          <a:sx n="67" d="100"/>
          <a:sy n="67" d="100"/>
        </p:scale>
        <p:origin x="-10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6147" name="Rectangle 3"/>
          <p:cNvSpPr>
            <a:spLocks noGrp="1" noChangeArrowheads="1"/>
          </p:cNvSpPr>
          <p:nvPr>
            <p:ph type="dt" idx="1"/>
          </p:nvPr>
        </p:nvSpPr>
        <p:spPr bwMode="auto">
          <a:xfrm>
            <a:off x="3814763" y="0"/>
            <a:ext cx="2919412"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900113" y="739775"/>
            <a:ext cx="4935537" cy="370205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6149" name="Rectangle 5"/>
          <p:cNvSpPr>
            <a:spLocks noGrp="1" noChangeArrowheads="1"/>
          </p:cNvSpPr>
          <p:nvPr>
            <p:ph type="body" sz="quarter" idx="3"/>
          </p:nvPr>
        </p:nvSpPr>
        <p:spPr bwMode="auto">
          <a:xfrm>
            <a:off x="673100" y="4687888"/>
            <a:ext cx="5389563" cy="4441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374188"/>
            <a:ext cx="2919413" cy="493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814763" y="9374188"/>
            <a:ext cx="2919412" cy="493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81246C-D870-4267-B8A7-D917D65977AB}" type="slidenum">
              <a:rPr lang="en-US"/>
              <a:pPr/>
              <a:t>‹#›</a:t>
            </a:fld>
            <a:endParaRPr lang="en-US"/>
          </a:p>
        </p:txBody>
      </p:sp>
    </p:spTree>
    <p:extLst>
      <p:ext uri="{BB962C8B-B14F-4D97-AF65-F5344CB8AC3E}">
        <p14:creationId xmlns:p14="http://schemas.microsoft.com/office/powerpoint/2010/main" xmlns="" val="10147538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55137D5-E093-4050-B983-0BF5ADD70428}" type="slidenum">
              <a:rPr lang="en-US"/>
              <a:pPr/>
              <a:t>‹#›</a:t>
            </a:fld>
            <a:endParaRPr lang="en-US"/>
          </a:p>
        </p:txBody>
      </p:sp>
    </p:spTree>
    <p:extLst>
      <p:ext uri="{BB962C8B-B14F-4D97-AF65-F5344CB8AC3E}">
        <p14:creationId xmlns:p14="http://schemas.microsoft.com/office/powerpoint/2010/main" xmlns="" val="3603995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B729DCC-82BB-4EF6-BC90-E69960B85EA1}" type="slidenum">
              <a:rPr lang="en-US"/>
              <a:pPr/>
              <a:t>‹#›</a:t>
            </a:fld>
            <a:endParaRPr lang="en-US"/>
          </a:p>
        </p:txBody>
      </p:sp>
    </p:spTree>
    <p:extLst>
      <p:ext uri="{BB962C8B-B14F-4D97-AF65-F5344CB8AC3E}">
        <p14:creationId xmlns:p14="http://schemas.microsoft.com/office/powerpoint/2010/main" xmlns="" val="3665206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EDF012D-B81C-4265-B22E-9F1A2130DED1}" type="slidenum">
              <a:rPr lang="en-US"/>
              <a:pPr/>
              <a:t>‹#›</a:t>
            </a:fld>
            <a:endParaRPr lang="en-US"/>
          </a:p>
        </p:txBody>
      </p:sp>
    </p:spTree>
    <p:extLst>
      <p:ext uri="{BB962C8B-B14F-4D97-AF65-F5344CB8AC3E}">
        <p14:creationId xmlns:p14="http://schemas.microsoft.com/office/powerpoint/2010/main" xmlns="" val="3020763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E688C21-2F69-47AB-AE5F-CA2258ABBEF7}" type="slidenum">
              <a:rPr lang="en-US"/>
              <a:pPr/>
              <a:t>‹#›</a:t>
            </a:fld>
            <a:endParaRPr lang="en-US"/>
          </a:p>
        </p:txBody>
      </p:sp>
    </p:spTree>
    <p:extLst>
      <p:ext uri="{BB962C8B-B14F-4D97-AF65-F5344CB8AC3E}">
        <p14:creationId xmlns:p14="http://schemas.microsoft.com/office/powerpoint/2010/main" xmlns="" val="1708341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91F58C5-A1AB-405C-BC87-E2F51870B5BD}" type="slidenum">
              <a:rPr lang="en-US"/>
              <a:pPr/>
              <a:t>‹#›</a:t>
            </a:fld>
            <a:endParaRPr lang="en-US"/>
          </a:p>
        </p:txBody>
      </p:sp>
    </p:spTree>
    <p:extLst>
      <p:ext uri="{BB962C8B-B14F-4D97-AF65-F5344CB8AC3E}">
        <p14:creationId xmlns:p14="http://schemas.microsoft.com/office/powerpoint/2010/main" xmlns="" val="1258083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2E0CAEA-0F9A-498C-9FFF-504927595122}" type="slidenum">
              <a:rPr lang="en-US"/>
              <a:pPr/>
              <a:t>‹#›</a:t>
            </a:fld>
            <a:endParaRPr lang="en-US"/>
          </a:p>
        </p:txBody>
      </p:sp>
    </p:spTree>
    <p:extLst>
      <p:ext uri="{BB962C8B-B14F-4D97-AF65-F5344CB8AC3E}">
        <p14:creationId xmlns:p14="http://schemas.microsoft.com/office/powerpoint/2010/main" xmlns="" val="1872020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456DD5F-5740-4472-A1B1-20A027E93CBE}" type="slidenum">
              <a:rPr lang="en-US"/>
              <a:pPr/>
              <a:t>‹#›</a:t>
            </a:fld>
            <a:endParaRPr lang="en-US"/>
          </a:p>
        </p:txBody>
      </p:sp>
    </p:spTree>
    <p:extLst>
      <p:ext uri="{BB962C8B-B14F-4D97-AF65-F5344CB8AC3E}">
        <p14:creationId xmlns:p14="http://schemas.microsoft.com/office/powerpoint/2010/main" xmlns="" val="2338158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DDB0329-3C7F-4460-AED7-F557DDEDC0B0}" type="slidenum">
              <a:rPr lang="en-US"/>
              <a:pPr/>
              <a:t>‹#›</a:t>
            </a:fld>
            <a:endParaRPr lang="en-US"/>
          </a:p>
        </p:txBody>
      </p:sp>
    </p:spTree>
    <p:extLst>
      <p:ext uri="{BB962C8B-B14F-4D97-AF65-F5344CB8AC3E}">
        <p14:creationId xmlns:p14="http://schemas.microsoft.com/office/powerpoint/2010/main" xmlns="" val="1050717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1ECF139-3F0D-47AA-957C-FC2C3B2D5682}" type="slidenum">
              <a:rPr lang="en-US"/>
              <a:pPr/>
              <a:t>‹#›</a:t>
            </a:fld>
            <a:endParaRPr lang="en-US"/>
          </a:p>
        </p:txBody>
      </p:sp>
    </p:spTree>
    <p:extLst>
      <p:ext uri="{BB962C8B-B14F-4D97-AF65-F5344CB8AC3E}">
        <p14:creationId xmlns:p14="http://schemas.microsoft.com/office/powerpoint/2010/main" xmlns="" val="2205398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4DD8880-700D-4218-A9E0-DE0581E104BB}" type="slidenum">
              <a:rPr lang="en-US"/>
              <a:pPr/>
              <a:t>‹#›</a:t>
            </a:fld>
            <a:endParaRPr lang="en-US"/>
          </a:p>
        </p:txBody>
      </p:sp>
    </p:spTree>
    <p:extLst>
      <p:ext uri="{BB962C8B-B14F-4D97-AF65-F5344CB8AC3E}">
        <p14:creationId xmlns:p14="http://schemas.microsoft.com/office/powerpoint/2010/main" xmlns="" val="2350647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9F1B4F6-0249-443E-A1BB-E69293B2DA9F}" type="slidenum">
              <a:rPr lang="en-US"/>
              <a:pPr/>
              <a:t>‹#›</a:t>
            </a:fld>
            <a:endParaRPr lang="en-US"/>
          </a:p>
        </p:txBody>
      </p:sp>
    </p:spTree>
    <p:extLst>
      <p:ext uri="{BB962C8B-B14F-4D97-AF65-F5344CB8AC3E}">
        <p14:creationId xmlns:p14="http://schemas.microsoft.com/office/powerpoint/2010/main" xmlns="" val="3341759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B8FCEB6-5EE8-4FF7-9BB5-62C4A96C1EF5}" type="slidenum">
              <a:rPr lang="en-US"/>
              <a:pPr/>
              <a:t>‹#›</a:t>
            </a:fld>
            <a:endParaRPr lang="en-US"/>
          </a:p>
        </p:txBody>
      </p:sp>
    </p:spTree>
    <p:extLst>
      <p:ext uri="{BB962C8B-B14F-4D97-AF65-F5344CB8AC3E}">
        <p14:creationId xmlns:p14="http://schemas.microsoft.com/office/powerpoint/2010/main" xmlns="" val="2252394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F910D63-78CE-499C-9B02-84F1A4FEB8D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6"/>
          <p:cNvSpPr txBox="1">
            <a:spLocks noChangeArrowheads="1"/>
          </p:cNvSpPr>
          <p:nvPr/>
        </p:nvSpPr>
        <p:spPr bwMode="auto">
          <a:xfrm>
            <a:off x="0" y="519112"/>
            <a:ext cx="9126071" cy="61247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dirty="0">
                <a:solidFill>
                  <a:srgbClr val="0000FF"/>
                </a:solidFill>
              </a:rPr>
              <a:t>      </a:t>
            </a:r>
            <a:r>
              <a:rPr lang="en-US" sz="2800" b="1" dirty="0" err="1">
                <a:solidFill>
                  <a:srgbClr val="0000FF"/>
                </a:solidFill>
                <a:latin typeface="Times New Roman" panose="02020603050405020304" pitchFamily="18" charset="0"/>
              </a:rPr>
              <a:t>Bãi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quê</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em</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ngày</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càng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xanh</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tốt</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Mới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dạo</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nào</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cây</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còn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lấm</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tấm</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như</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mạ</a:t>
            </a:r>
            <a:r>
              <a:rPr lang="en-US" sz="2800" b="1" dirty="0">
                <a:solidFill>
                  <a:srgbClr val="0000FF"/>
                </a:solidFill>
                <a:latin typeface="Times New Roman" panose="02020603050405020304" pitchFamily="18" charset="0"/>
              </a:rPr>
              <a:t> non. </a:t>
            </a:r>
            <a:r>
              <a:rPr lang="en-US" sz="2800" b="1" dirty="0" err="1">
                <a:solidFill>
                  <a:srgbClr val="0000FF"/>
                </a:solidFill>
                <a:latin typeface="Times New Roman" panose="02020603050405020304" pitchFamily="18" charset="0"/>
              </a:rPr>
              <a:t>Thế</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mà</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chỉ</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ít</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lâu</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sau</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đã</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thành</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cây</a:t>
            </a:r>
            <a:r>
              <a:rPr lang="en-US" sz="2800" b="1" dirty="0">
                <a:solidFill>
                  <a:srgbClr val="0000FF"/>
                </a:solidFill>
                <a:latin typeface="Times New Roman" panose="02020603050405020304" pitchFamily="18" charset="0"/>
              </a:rPr>
              <a:t> rung </a:t>
            </a:r>
            <a:r>
              <a:rPr lang="en-US" sz="2800" b="1" dirty="0" err="1">
                <a:solidFill>
                  <a:srgbClr val="0000FF"/>
                </a:solidFill>
                <a:latin typeface="Times New Roman" panose="02020603050405020304" pitchFamily="18" charset="0"/>
              </a:rPr>
              <a:t>rung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trước</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gió</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ánh</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lá</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rộng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dài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trổ</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ra</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mạnh</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mẽ</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nõn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nà</a:t>
            </a:r>
            <a:r>
              <a:rPr lang="en-US" sz="2800" b="1" dirty="0">
                <a:solidFill>
                  <a:srgbClr val="0000FF"/>
                </a:solidFill>
                <a:latin typeface="Times New Roman" panose="02020603050405020304" pitchFamily="18" charset="0"/>
              </a:rPr>
              <a:t>.</a:t>
            </a:r>
          </a:p>
          <a:p>
            <a:pPr eaLnBrk="1" hangingPunct="1">
              <a:spcBef>
                <a:spcPct val="50000"/>
              </a:spcBef>
            </a:pP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Trên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ngọn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một</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thứ</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búp</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như</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kết</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bằng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nhung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phấn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vươn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lên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đàn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bướm</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trắng,bướm</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vàng</a:t>
            </a:r>
            <a:r>
              <a:rPr lang="en-US" sz="2800" b="1" dirty="0">
                <a:solidFill>
                  <a:srgbClr val="0000FF"/>
                </a:solidFill>
                <a:latin typeface="Times New Roman" panose="02020603050405020304" pitchFamily="18" charset="0"/>
              </a:rPr>
              <a:t> bay </a:t>
            </a:r>
            <a:r>
              <a:rPr lang="en-US" sz="2800" b="1" dirty="0" err="1">
                <a:solidFill>
                  <a:srgbClr val="0000FF"/>
                </a:solidFill>
                <a:latin typeface="Times New Roman" panose="02020603050405020304" pitchFamily="18" charset="0"/>
              </a:rPr>
              <a:t>đến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thoáng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đỗ</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rồi</a:t>
            </a:r>
            <a:r>
              <a:rPr lang="en-US" sz="2800" b="1" dirty="0">
                <a:solidFill>
                  <a:srgbClr val="0000FF"/>
                </a:solidFill>
                <a:latin typeface="Times New Roman" panose="02020603050405020304" pitchFamily="18" charset="0"/>
              </a:rPr>
              <a:t> bay </a:t>
            </a:r>
            <a:r>
              <a:rPr lang="en-US" sz="2800" b="1" dirty="0" err="1">
                <a:solidFill>
                  <a:srgbClr val="0000FF"/>
                </a:solidFill>
                <a:latin typeface="Times New Roman" panose="02020603050405020304" pitchFamily="18" charset="0"/>
              </a:rPr>
              <a:t>đi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Núp</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trong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cuống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lá</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búp</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non </a:t>
            </a:r>
            <a:r>
              <a:rPr lang="en-US" sz="2800" b="1" dirty="0" err="1">
                <a:solidFill>
                  <a:srgbClr val="0000FF"/>
                </a:solidFill>
                <a:latin typeface="Times New Roman" panose="02020603050405020304" pitchFamily="18" charset="0"/>
              </a:rPr>
              <a:t>nhú</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lên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lớn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dần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Mình</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có</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nhiều</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khía</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sợi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tơ</a:t>
            </a:r>
            <a:r>
              <a:rPr lang="en-US" sz="2800" b="1" dirty="0">
                <a:solidFill>
                  <a:srgbClr val="0000FF"/>
                </a:solidFill>
                <a:latin typeface="Times New Roman" panose="02020603050405020304" pitchFamily="18" charset="0"/>
              </a:rPr>
              <a:t> hung </a:t>
            </a:r>
            <a:r>
              <a:rPr lang="en-US" sz="2800" b="1" dirty="0" err="1">
                <a:solidFill>
                  <a:srgbClr val="0000FF"/>
                </a:solidFill>
                <a:latin typeface="Times New Roman" panose="02020603050405020304" pitchFamily="18" charset="0"/>
              </a:rPr>
              <a:t>hung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bọc</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trong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làn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áo</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mỏng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óng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ánh</a:t>
            </a:r>
            <a:r>
              <a:rPr lang="en-US" sz="2800" b="1" dirty="0">
                <a:solidFill>
                  <a:srgbClr val="0000FF"/>
                </a:solidFill>
                <a:latin typeface="Times New Roman" panose="02020603050405020304" pitchFamily="18" charset="0"/>
              </a:rPr>
              <a:t>.</a:t>
            </a:r>
          </a:p>
          <a:p>
            <a:pPr eaLnBrk="1" hangingPunct="1">
              <a:spcBef>
                <a:spcPct val="50000"/>
              </a:spcBef>
            </a:pP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Trời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chang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chang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tiếng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tu</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hú</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gần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xa</a:t>
            </a:r>
            <a:r>
              <a:rPr lang="en-US" sz="2800" b="1" dirty="0">
                <a:solidFill>
                  <a:srgbClr val="0000FF"/>
                </a:solidFill>
                <a:latin typeface="Times New Roman" panose="02020603050405020304" pitchFamily="18" charset="0"/>
              </a:rPr>
              <a:t> ran </a:t>
            </a:r>
            <a:r>
              <a:rPr lang="en-US" sz="2800" b="1" dirty="0" err="1">
                <a:solidFill>
                  <a:srgbClr val="0000FF"/>
                </a:solidFill>
                <a:latin typeface="Times New Roman" panose="02020603050405020304" pitchFamily="18" charset="0"/>
              </a:rPr>
              <a:t>ran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Hoa</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xơ</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xác</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như</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cỏ</a:t>
            </a:r>
            <a:r>
              <a:rPr lang="en-US" sz="2800" b="1" dirty="0">
                <a:solidFill>
                  <a:srgbClr val="0000FF"/>
                </a:solidFill>
                <a:latin typeface="Times New Roman" panose="02020603050405020304" pitchFamily="18" charset="0"/>
              </a:rPr>
              <a:t> may. </a:t>
            </a:r>
            <a:r>
              <a:rPr lang="en-US" sz="2800" b="1" dirty="0" err="1">
                <a:solidFill>
                  <a:srgbClr val="0000FF"/>
                </a:solidFill>
                <a:latin typeface="Times New Roman" panose="02020603050405020304" pitchFamily="18" charset="0"/>
              </a:rPr>
              <a:t>Lá</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quắt</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lại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rủ</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xuống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bắp</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đã</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mập</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chắc</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chỉ</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còn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chờ</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tay</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người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đến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bẻ</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mang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về</a:t>
            </a:r>
            <a:r>
              <a:rPr lang="en-US" sz="2800" b="1" dirty="0">
                <a:solidFill>
                  <a:srgbClr val="0000FF"/>
                </a:solidFill>
                <a:latin typeface="Times New Roman" panose="02020603050405020304" pitchFamily="18" charset="0"/>
              </a:rPr>
              <a:t>. </a:t>
            </a:r>
            <a:r>
              <a:rPr lang="en-US" sz="2800" b="1" dirty="0" smtClean="0">
                <a:solidFill>
                  <a:srgbClr val="0000FF"/>
                </a:solidFill>
                <a:latin typeface="Times New Roman" panose="02020603050405020304" pitchFamily="18" charset="0"/>
              </a:rPr>
              <a:t>					</a:t>
            </a:r>
            <a:r>
              <a:rPr lang="en-US" sz="2800" b="1" i="1" dirty="0" err="1" smtClean="0">
                <a:solidFill>
                  <a:srgbClr val="0000FF"/>
                </a:solidFill>
                <a:latin typeface="Times New Roman" panose="02020603050405020304" pitchFamily="18" charset="0"/>
              </a:rPr>
              <a:t>Nguyên</a:t>
            </a:r>
            <a:r>
              <a:rPr lang="en-US" sz="2800" b="1" i="1" dirty="0" smtClean="0">
                <a:solidFill>
                  <a:srgbClr val="0000FF"/>
                </a:solidFill>
                <a:latin typeface="Times New Roman" panose="02020603050405020304" pitchFamily="18" charset="0"/>
              </a:rPr>
              <a:t> </a:t>
            </a:r>
            <a:r>
              <a:rPr lang="en-US" sz="2800" b="1" i="1" dirty="0" err="1" smtClean="0">
                <a:solidFill>
                  <a:srgbClr val="0000FF"/>
                </a:solidFill>
                <a:latin typeface="Times New Roman" panose="02020603050405020304" pitchFamily="18" charset="0"/>
              </a:rPr>
              <a:t>Hồng</a:t>
            </a:r>
            <a:endParaRPr lang="en-US" sz="2800" b="1" i="1" dirty="0">
              <a:solidFill>
                <a:srgbClr val="0000FF"/>
              </a:solidFill>
              <a:latin typeface="Times New Roman" panose="02020603050405020304" pitchFamily="18" charset="0"/>
            </a:endParaRPr>
          </a:p>
        </p:txBody>
      </p:sp>
      <p:sp>
        <p:nvSpPr>
          <p:cNvPr id="5124" name="Text Box 9"/>
          <p:cNvSpPr txBox="1">
            <a:spLocks noChangeArrowheads="1"/>
          </p:cNvSpPr>
          <p:nvPr/>
        </p:nvSpPr>
        <p:spPr bwMode="auto">
          <a:xfrm>
            <a:off x="3200400" y="0"/>
            <a:ext cx="2209800"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800" b="1" dirty="0" err="1">
                <a:solidFill>
                  <a:srgbClr val="FF3300"/>
                </a:solidFill>
              </a:rPr>
              <a:t>Bãi</a:t>
            </a:r>
            <a:r>
              <a:rPr lang="en-US" sz="2800" b="1" dirty="0">
                <a:solidFill>
                  <a:srgbClr val="FF3300"/>
                </a:solidFill>
              </a:rPr>
              <a:t> </a:t>
            </a:r>
            <a:r>
              <a:rPr lang="en-US" sz="2800" b="1" dirty="0" err="1">
                <a:solidFill>
                  <a:srgbClr val="FF3300"/>
                </a:solidFill>
              </a:rPr>
              <a:t>ngô</a:t>
            </a:r>
            <a:endParaRPr lang="en-US" sz="2800" b="1" dirty="0">
              <a:solidFill>
                <a:srgbClr val="FF33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4572000" y="1676400"/>
            <a:ext cx="31242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pic>
        <p:nvPicPr>
          <p:cNvPr id="11270" name="Picture 6" descr="doan 1 bai ngo no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67200" y="0"/>
            <a:ext cx="46482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77" name="Rectangle 13"/>
          <p:cNvSpPr>
            <a:spLocks noChangeArrowheads="1"/>
          </p:cNvSpPr>
          <p:nvPr/>
        </p:nvSpPr>
        <p:spPr bwMode="auto">
          <a:xfrm>
            <a:off x="152400" y="152400"/>
            <a:ext cx="3886200" cy="173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 </a:t>
            </a:r>
            <a:r>
              <a:rPr lang="en-US" b="1" u="sng">
                <a:solidFill>
                  <a:srgbClr val="FF3300"/>
                </a:solidFill>
                <a:latin typeface="Times New Roman" panose="02020603050405020304" pitchFamily="18" charset="0"/>
              </a:rPr>
              <a:t>Đoạn 1:</a:t>
            </a:r>
            <a:r>
              <a:rPr lang="en-US" b="1">
                <a:solidFill>
                  <a:srgbClr val="0000FF"/>
                </a:solidFill>
                <a:latin typeface="Times New Roman" panose="02020603050405020304" pitchFamily="18" charset="0"/>
              </a:rPr>
              <a:t>  Bãi ngô quê em ngày càng xanh tốt. Mới dạo nào những cây ngô còn lấm tấm như mạ non. Thế mà chỉ ít lâu sau,ngô đã thành cây rung rung trước gió và ánh nắng. Những lá ngô rộng dài, trổ ra mạnh mẽ, nõn nà.</a:t>
            </a:r>
          </a:p>
        </p:txBody>
      </p:sp>
      <p:sp>
        <p:nvSpPr>
          <p:cNvPr id="11278" name="Text Box 14"/>
          <p:cNvSpPr txBox="1">
            <a:spLocks noChangeArrowheads="1"/>
          </p:cNvSpPr>
          <p:nvPr/>
        </p:nvSpPr>
        <p:spPr bwMode="auto">
          <a:xfrm>
            <a:off x="152400" y="2133600"/>
            <a:ext cx="3962400" cy="2289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 </a:t>
            </a:r>
            <a:r>
              <a:rPr lang="en-US" b="1" u="sng">
                <a:solidFill>
                  <a:srgbClr val="FF3300"/>
                </a:solidFill>
                <a:latin typeface="Times New Roman" panose="02020603050405020304" pitchFamily="18" charset="0"/>
              </a:rPr>
              <a:t>Đoạn 2:</a:t>
            </a:r>
            <a:r>
              <a:rPr lang="en-US" b="1">
                <a:solidFill>
                  <a:srgbClr val="0000FF"/>
                </a:solidFill>
                <a:latin typeface="Times New Roman" panose="02020603050405020304" pitchFamily="18" charset="0"/>
              </a:rPr>
              <a:t> Trên ngọn, một thứ búp như kết bằng nhung và phấn vươn lên. Những đàn bướm trắng,bướm vàng bay đến, thoáng đỗ rồi bay đi. Núp trong cuống lá, những búp ngô non nhú lên và lớn dần. Mình có nhiều khía vàng vàng và những sợi tơ hung hung bọc trong làn áo mỏng óng ánh.</a:t>
            </a:r>
            <a:endParaRPr lang="en-US">
              <a:solidFill>
                <a:srgbClr val="0000FF"/>
              </a:solidFill>
              <a:latin typeface="Times New Roman" panose="02020603050405020304" pitchFamily="18" charset="0"/>
            </a:endParaRPr>
          </a:p>
        </p:txBody>
      </p:sp>
      <p:sp>
        <p:nvSpPr>
          <p:cNvPr id="11279" name="Text Box 15"/>
          <p:cNvSpPr txBox="1">
            <a:spLocks noChangeArrowheads="1"/>
          </p:cNvSpPr>
          <p:nvPr/>
        </p:nvSpPr>
        <p:spPr bwMode="auto">
          <a:xfrm>
            <a:off x="152400" y="4724400"/>
            <a:ext cx="4114800" cy="1465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3:</a:t>
            </a:r>
            <a:r>
              <a:rPr lang="en-US" b="1">
                <a:solidFill>
                  <a:srgbClr val="0000FF"/>
                </a:solidFill>
                <a:latin typeface="Times New Roman" panose="02020603050405020304" pitchFamily="18" charset="0"/>
              </a:rPr>
              <a:t> Trời nắng chang chang, tiếng tu hú gần xa ran ran. Hoa ngô xơ xác như cỏ may. Lá ngô quắt lại rủ xuống. Những bắp ngô đã mập và chắc, chỉ còn chờ tay người đến bẻ mang về.  </a:t>
            </a:r>
            <a:endParaRPr lang="en-US">
              <a:solidFill>
                <a:srgbClr val="0000FF"/>
              </a:solidFill>
              <a:latin typeface="Times New Roman" panose="02020603050405020304" pitchFamily="18" charset="0"/>
            </a:endParaRPr>
          </a:p>
        </p:txBody>
      </p:sp>
      <p:pic>
        <p:nvPicPr>
          <p:cNvPr id="11280" name="Picture 16" descr="n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43400" y="1981200"/>
            <a:ext cx="4648200" cy="244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81" name="Picture 17" descr="corn_ngo"/>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267200" y="4495800"/>
            <a:ext cx="472440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82" name="Picture 18" descr="Cay Ngo"/>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267200" y="1981200"/>
            <a:ext cx="4724400" cy="245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83" name="Picture 19" descr="Ngo11"/>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267200" y="0"/>
            <a:ext cx="46482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1291" name="Group 27"/>
          <p:cNvGrpSpPr>
            <a:grpSpLocks/>
          </p:cNvGrpSpPr>
          <p:nvPr/>
        </p:nvGrpSpPr>
        <p:grpSpPr bwMode="auto">
          <a:xfrm>
            <a:off x="0" y="0"/>
            <a:ext cx="9144000" cy="6705600"/>
            <a:chOff x="0" y="0"/>
            <a:chExt cx="5760" cy="4224"/>
          </a:xfrm>
        </p:grpSpPr>
        <p:sp>
          <p:nvSpPr>
            <p:cNvPr id="6156" name="Line 23"/>
            <p:cNvSpPr>
              <a:spLocks noChangeShapeType="1"/>
            </p:cNvSpPr>
            <p:nvPr/>
          </p:nvSpPr>
          <p:spPr bwMode="auto">
            <a:xfrm>
              <a:off x="2634" y="0"/>
              <a:ext cx="0" cy="422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157" name="Line 24"/>
            <p:cNvSpPr>
              <a:spLocks noChangeShapeType="1"/>
            </p:cNvSpPr>
            <p:nvPr/>
          </p:nvSpPr>
          <p:spPr bwMode="auto">
            <a:xfrm flipV="1">
              <a:off x="0" y="1200"/>
              <a:ext cx="576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158" name="Line 25"/>
            <p:cNvSpPr>
              <a:spLocks noChangeShapeType="1"/>
            </p:cNvSpPr>
            <p:nvPr/>
          </p:nvSpPr>
          <p:spPr bwMode="auto">
            <a:xfrm flipV="1">
              <a:off x="0" y="2880"/>
              <a:ext cx="576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77"/>
                                        </p:tgtEl>
                                        <p:attrNameLst>
                                          <p:attrName>style.visibility</p:attrName>
                                        </p:attrNameLst>
                                      </p:cBhvr>
                                      <p:to>
                                        <p:strVal val="visible"/>
                                      </p:to>
                                    </p:set>
                                    <p:animEffect transition="in" filter="box(in)">
                                      <p:cBhvr>
                                        <p:cTn id="7" dur="500"/>
                                        <p:tgtEl>
                                          <p:spTgt spid="11277"/>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11270"/>
                                        </p:tgtEl>
                                        <p:attrNameLst>
                                          <p:attrName>style.visibility</p:attrName>
                                        </p:attrNameLst>
                                      </p:cBhvr>
                                      <p:to>
                                        <p:strVal val="visible"/>
                                      </p:to>
                                    </p:set>
                                    <p:animEffect transition="in" filter="blinds(horizontal)">
                                      <p:cBhvr>
                                        <p:cTn id="11" dur="500"/>
                                        <p:tgtEl>
                                          <p:spTgt spid="11270"/>
                                        </p:tgtEl>
                                      </p:cBhvr>
                                    </p:animEffect>
                                  </p:childTnLst>
                                </p:cTn>
                              </p:par>
                            </p:childTnLst>
                          </p:cTn>
                        </p:par>
                        <p:par>
                          <p:cTn id="12" fill="hold" nodeType="afterGroup">
                            <p:stCondLst>
                              <p:cond delay="1000"/>
                            </p:stCondLst>
                            <p:childTnLst>
                              <p:par>
                                <p:cTn id="13" presetID="4" presetClass="entr" presetSubtype="16" fill="hold" nodeType="afterEffect">
                                  <p:stCondLst>
                                    <p:cond delay="0"/>
                                  </p:stCondLst>
                                  <p:childTnLst>
                                    <p:set>
                                      <p:cBhvr>
                                        <p:cTn id="14" dur="1" fill="hold">
                                          <p:stCondLst>
                                            <p:cond delay="0"/>
                                          </p:stCondLst>
                                        </p:cTn>
                                        <p:tgtEl>
                                          <p:spTgt spid="11291"/>
                                        </p:tgtEl>
                                        <p:attrNameLst>
                                          <p:attrName>style.visibility</p:attrName>
                                        </p:attrNameLst>
                                      </p:cBhvr>
                                      <p:to>
                                        <p:strVal val="visible"/>
                                      </p:to>
                                    </p:set>
                                    <p:animEffect transition="in" filter="box(in)">
                                      <p:cBhvr>
                                        <p:cTn id="15" dur="500"/>
                                        <p:tgtEl>
                                          <p:spTgt spid="11291"/>
                                        </p:tgtEl>
                                      </p:cBhvr>
                                    </p:animEffect>
                                  </p:childTnLst>
                                </p:cTn>
                              </p:par>
                            </p:childTnLst>
                          </p:cTn>
                        </p:par>
                        <p:par>
                          <p:cTn id="16" fill="hold" nodeType="afterGroup">
                            <p:stCondLst>
                              <p:cond delay="1500"/>
                            </p:stCondLst>
                            <p:childTnLst>
                              <p:par>
                                <p:cTn id="17" presetID="8" presetClass="exit" presetSubtype="16" fill="hold" nodeType="afterEffect">
                                  <p:stCondLst>
                                    <p:cond delay="0"/>
                                  </p:stCondLst>
                                  <p:childTnLst>
                                    <p:animEffect transition="out" filter="diamond(in)">
                                      <p:cBhvr>
                                        <p:cTn id="18" dur="2000"/>
                                        <p:tgtEl>
                                          <p:spTgt spid="11270"/>
                                        </p:tgtEl>
                                      </p:cBhvr>
                                    </p:animEffect>
                                    <p:set>
                                      <p:cBhvr>
                                        <p:cTn id="19" dur="1" fill="hold">
                                          <p:stCondLst>
                                            <p:cond delay="1999"/>
                                          </p:stCondLst>
                                        </p:cTn>
                                        <p:tgtEl>
                                          <p:spTgt spid="11270"/>
                                        </p:tgtEl>
                                        <p:attrNameLst>
                                          <p:attrName>style.visibility</p:attrName>
                                        </p:attrNameLst>
                                      </p:cBhvr>
                                      <p:to>
                                        <p:strVal val="hidden"/>
                                      </p:to>
                                    </p:set>
                                  </p:childTnLst>
                                </p:cTn>
                              </p:par>
                            </p:childTnLst>
                          </p:cTn>
                        </p:par>
                        <p:par>
                          <p:cTn id="20" fill="hold" nodeType="afterGroup">
                            <p:stCondLst>
                              <p:cond delay="3500"/>
                            </p:stCondLst>
                            <p:childTnLst>
                              <p:par>
                                <p:cTn id="21" presetID="21" presetClass="entr" presetSubtype="4" fill="hold" nodeType="afterEffect">
                                  <p:stCondLst>
                                    <p:cond delay="0"/>
                                  </p:stCondLst>
                                  <p:childTnLst>
                                    <p:set>
                                      <p:cBhvr>
                                        <p:cTn id="22" dur="1" fill="hold">
                                          <p:stCondLst>
                                            <p:cond delay="0"/>
                                          </p:stCondLst>
                                        </p:cTn>
                                        <p:tgtEl>
                                          <p:spTgt spid="11283"/>
                                        </p:tgtEl>
                                        <p:attrNameLst>
                                          <p:attrName>style.visibility</p:attrName>
                                        </p:attrNameLst>
                                      </p:cBhvr>
                                      <p:to>
                                        <p:strVal val="visible"/>
                                      </p:to>
                                    </p:set>
                                    <p:animEffect transition="in" filter="wheel(4)">
                                      <p:cBhvr>
                                        <p:cTn id="23" dur="2000"/>
                                        <p:tgtEl>
                                          <p:spTgt spid="1128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1278"/>
                                        </p:tgtEl>
                                        <p:attrNameLst>
                                          <p:attrName>style.visibility</p:attrName>
                                        </p:attrNameLst>
                                      </p:cBhvr>
                                      <p:to>
                                        <p:strVal val="visible"/>
                                      </p:to>
                                    </p:set>
                                    <p:animEffect transition="in" filter="diamond(in)">
                                      <p:cBhvr>
                                        <p:cTn id="28" dur="2000"/>
                                        <p:tgtEl>
                                          <p:spTgt spid="1127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11280"/>
                                        </p:tgtEl>
                                        <p:attrNameLst>
                                          <p:attrName>style.visibility</p:attrName>
                                        </p:attrNameLst>
                                      </p:cBhvr>
                                      <p:to>
                                        <p:strVal val="visible"/>
                                      </p:to>
                                    </p:set>
                                    <p:animEffect transition="in" filter="checkerboard(across)">
                                      <p:cBhvr>
                                        <p:cTn id="33" dur="5000"/>
                                        <p:tgtEl>
                                          <p:spTgt spid="11280"/>
                                        </p:tgtEl>
                                      </p:cBhvr>
                                    </p:animEffect>
                                  </p:childTnLst>
                                </p:cTn>
                              </p:par>
                            </p:childTnLst>
                          </p:cTn>
                        </p:par>
                        <p:par>
                          <p:cTn id="34" fill="hold" nodeType="afterGroup">
                            <p:stCondLst>
                              <p:cond delay="5000"/>
                            </p:stCondLst>
                            <p:childTnLst>
                              <p:par>
                                <p:cTn id="35" presetID="8" presetClass="exit" presetSubtype="16" fill="hold" nodeType="afterEffect">
                                  <p:stCondLst>
                                    <p:cond delay="0"/>
                                  </p:stCondLst>
                                  <p:childTnLst>
                                    <p:animEffect transition="out" filter="diamond(in)">
                                      <p:cBhvr>
                                        <p:cTn id="36" dur="5000"/>
                                        <p:tgtEl>
                                          <p:spTgt spid="11280"/>
                                        </p:tgtEl>
                                      </p:cBhvr>
                                    </p:animEffect>
                                    <p:set>
                                      <p:cBhvr>
                                        <p:cTn id="37" dur="1" fill="hold">
                                          <p:stCondLst>
                                            <p:cond delay="4999"/>
                                          </p:stCondLst>
                                        </p:cTn>
                                        <p:tgtEl>
                                          <p:spTgt spid="11280"/>
                                        </p:tgtEl>
                                        <p:attrNameLst>
                                          <p:attrName>style.visibility</p:attrName>
                                        </p:attrNameLst>
                                      </p:cBhvr>
                                      <p:to>
                                        <p:strVal val="hidden"/>
                                      </p:to>
                                    </p:set>
                                  </p:childTnLst>
                                </p:cTn>
                              </p:par>
                            </p:childTnLst>
                          </p:cTn>
                        </p:par>
                        <p:par>
                          <p:cTn id="38" fill="hold" nodeType="afterGroup">
                            <p:stCondLst>
                              <p:cond delay="10000"/>
                            </p:stCondLst>
                            <p:childTnLst>
                              <p:par>
                                <p:cTn id="39" presetID="5" presetClass="entr" presetSubtype="10" fill="hold" nodeType="afterEffect">
                                  <p:stCondLst>
                                    <p:cond delay="0"/>
                                  </p:stCondLst>
                                  <p:childTnLst>
                                    <p:set>
                                      <p:cBhvr>
                                        <p:cTn id="40" dur="1" fill="hold">
                                          <p:stCondLst>
                                            <p:cond delay="0"/>
                                          </p:stCondLst>
                                        </p:cTn>
                                        <p:tgtEl>
                                          <p:spTgt spid="11282"/>
                                        </p:tgtEl>
                                        <p:attrNameLst>
                                          <p:attrName>style.visibility</p:attrName>
                                        </p:attrNameLst>
                                      </p:cBhvr>
                                      <p:to>
                                        <p:strVal val="visible"/>
                                      </p:to>
                                    </p:set>
                                    <p:animEffect transition="in" filter="checkerboard(across)">
                                      <p:cBhvr>
                                        <p:cTn id="41" dur="500"/>
                                        <p:tgtEl>
                                          <p:spTgt spid="1128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11279"/>
                                        </p:tgtEl>
                                        <p:attrNameLst>
                                          <p:attrName>style.visibility</p:attrName>
                                        </p:attrNameLst>
                                      </p:cBhvr>
                                      <p:to>
                                        <p:strVal val="visible"/>
                                      </p:to>
                                    </p:set>
                                    <p:anim calcmode="lin" valueType="num">
                                      <p:cBhvr>
                                        <p:cTn id="46" dur="1000" fill="hold"/>
                                        <p:tgtEl>
                                          <p:spTgt spid="11279"/>
                                        </p:tgtEl>
                                        <p:attrNameLst>
                                          <p:attrName>ppt_x</p:attrName>
                                        </p:attrNameLst>
                                      </p:cBhvr>
                                      <p:tavLst>
                                        <p:tav tm="0">
                                          <p:val>
                                            <p:strVal val="#ppt_x-.2"/>
                                          </p:val>
                                        </p:tav>
                                        <p:tav tm="100000">
                                          <p:val>
                                            <p:strVal val="#ppt_x"/>
                                          </p:val>
                                        </p:tav>
                                      </p:tavLst>
                                    </p:anim>
                                    <p:anim calcmode="lin" valueType="num">
                                      <p:cBhvr>
                                        <p:cTn id="47" dur="1000" fill="hold"/>
                                        <p:tgtEl>
                                          <p:spTgt spid="11279"/>
                                        </p:tgtEl>
                                        <p:attrNameLst>
                                          <p:attrName>ppt_y</p:attrName>
                                        </p:attrNameLst>
                                      </p:cBhvr>
                                      <p:tavLst>
                                        <p:tav tm="0">
                                          <p:val>
                                            <p:strVal val="#ppt_y"/>
                                          </p:val>
                                        </p:tav>
                                        <p:tav tm="100000">
                                          <p:val>
                                            <p:strVal val="#ppt_y"/>
                                          </p:val>
                                        </p:tav>
                                      </p:tavLst>
                                    </p:anim>
                                    <p:animEffect transition="in" filter="wipe(right)" prLst="gradientSize: 0.1">
                                      <p:cBhvr>
                                        <p:cTn id="48" dur="1000"/>
                                        <p:tgtEl>
                                          <p:spTgt spid="11279"/>
                                        </p:tgtEl>
                                      </p:cBhvr>
                                    </p:animEffect>
                                  </p:childTnLst>
                                </p:cTn>
                              </p:par>
                            </p:childTnLst>
                          </p:cTn>
                        </p:par>
                        <p:par>
                          <p:cTn id="49" fill="hold" nodeType="afterGroup">
                            <p:stCondLst>
                              <p:cond delay="1000"/>
                            </p:stCondLst>
                            <p:childTnLst>
                              <p:par>
                                <p:cTn id="50" presetID="25" presetClass="entr" presetSubtype="0" fill="hold" nodeType="afterEffect">
                                  <p:stCondLst>
                                    <p:cond delay="0"/>
                                  </p:stCondLst>
                                  <p:childTnLst>
                                    <p:set>
                                      <p:cBhvr>
                                        <p:cTn id="51" dur="1" fill="hold">
                                          <p:stCondLst>
                                            <p:cond delay="0"/>
                                          </p:stCondLst>
                                        </p:cTn>
                                        <p:tgtEl>
                                          <p:spTgt spid="11281"/>
                                        </p:tgtEl>
                                        <p:attrNameLst>
                                          <p:attrName>style.visibility</p:attrName>
                                        </p:attrNameLst>
                                      </p:cBhvr>
                                      <p:to>
                                        <p:strVal val="visible"/>
                                      </p:to>
                                    </p:set>
                                    <p:anim calcmode="lin" valueType="num">
                                      <p:cBhvr>
                                        <p:cTn id="52" dur="500" decel="50000" fill="hold">
                                          <p:stCondLst>
                                            <p:cond delay="0"/>
                                          </p:stCondLst>
                                        </p:cTn>
                                        <p:tgtEl>
                                          <p:spTgt spid="11281"/>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11281"/>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11281"/>
                                        </p:tgtEl>
                                        <p:attrNameLst>
                                          <p:attrName>ppt_w</p:attrName>
                                        </p:attrNameLst>
                                      </p:cBhvr>
                                      <p:tavLst>
                                        <p:tav tm="0">
                                          <p:val>
                                            <p:strVal val="#ppt_w*.05"/>
                                          </p:val>
                                        </p:tav>
                                        <p:tav tm="100000">
                                          <p:val>
                                            <p:strVal val="#ppt_w"/>
                                          </p:val>
                                        </p:tav>
                                      </p:tavLst>
                                    </p:anim>
                                    <p:anim calcmode="lin" valueType="num">
                                      <p:cBhvr>
                                        <p:cTn id="55" dur="1000" fill="hold"/>
                                        <p:tgtEl>
                                          <p:spTgt spid="11281"/>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11281"/>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11281"/>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11281"/>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11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7" grpId="0"/>
      <p:bldP spid="11278" grpId="0"/>
      <p:bldP spid="1127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572000" y="1676400"/>
            <a:ext cx="31242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7171" name="Rectangle 4"/>
          <p:cNvSpPr>
            <a:spLocks noChangeArrowheads="1"/>
          </p:cNvSpPr>
          <p:nvPr/>
        </p:nvSpPr>
        <p:spPr bwMode="auto">
          <a:xfrm>
            <a:off x="152400" y="152400"/>
            <a:ext cx="3886200" cy="173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 </a:t>
            </a:r>
            <a:r>
              <a:rPr lang="en-US" b="1" u="sng">
                <a:solidFill>
                  <a:srgbClr val="FF3300"/>
                </a:solidFill>
                <a:latin typeface="Times New Roman" panose="02020603050405020304" pitchFamily="18" charset="0"/>
              </a:rPr>
              <a:t>Đoạn 1:</a:t>
            </a:r>
            <a:r>
              <a:rPr lang="en-US" b="1">
                <a:solidFill>
                  <a:srgbClr val="0000FF"/>
                </a:solidFill>
                <a:latin typeface="Times New Roman" panose="02020603050405020304" pitchFamily="18" charset="0"/>
              </a:rPr>
              <a:t>  Bãi ngô quê em ngày càng xanh tốt. Mới dạo nào những cây ngô còn lấm tấm như mạ non. Thế mà chỉ ít lâu sau,ngô đã thành cây rung rung trước gió và ánh nắng. Những lá ngô rộng dài, trổ ra mạnh mẽ, nõn nà.</a:t>
            </a:r>
          </a:p>
        </p:txBody>
      </p:sp>
      <p:sp>
        <p:nvSpPr>
          <p:cNvPr id="7172" name="Text Box 5"/>
          <p:cNvSpPr txBox="1">
            <a:spLocks noChangeArrowheads="1"/>
          </p:cNvSpPr>
          <p:nvPr/>
        </p:nvSpPr>
        <p:spPr bwMode="auto">
          <a:xfrm>
            <a:off x="76200" y="2133600"/>
            <a:ext cx="3962400" cy="2289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 </a:t>
            </a:r>
            <a:r>
              <a:rPr lang="en-US" b="1" u="sng">
                <a:solidFill>
                  <a:srgbClr val="FF3300"/>
                </a:solidFill>
                <a:latin typeface="Times New Roman" panose="02020603050405020304" pitchFamily="18" charset="0"/>
              </a:rPr>
              <a:t>Đoạn 2:</a:t>
            </a:r>
            <a:r>
              <a:rPr lang="en-US" b="1">
                <a:solidFill>
                  <a:srgbClr val="0000FF"/>
                </a:solidFill>
                <a:latin typeface="Times New Roman" panose="02020603050405020304" pitchFamily="18" charset="0"/>
              </a:rPr>
              <a:t> Trên ngọn, một thứ búp như kết bằng nhung và phấn vươn lên. Những đàn bướm trắng,bướm vàng bay đến, thoáng đỗ rồi bay đi. Núp trong cuống lá, những búp ngô non nhú lên và lớn dần. Mình có nhiều khía vàng vàng và những sợi tơ hung hung bọc trong làn áo mỏng óng ánh.</a:t>
            </a:r>
            <a:endParaRPr lang="en-US">
              <a:solidFill>
                <a:srgbClr val="0000FF"/>
              </a:solidFill>
              <a:latin typeface="Times New Roman" panose="02020603050405020304" pitchFamily="18" charset="0"/>
            </a:endParaRPr>
          </a:p>
        </p:txBody>
      </p:sp>
      <p:sp>
        <p:nvSpPr>
          <p:cNvPr id="7173" name="Text Box 6"/>
          <p:cNvSpPr txBox="1">
            <a:spLocks noChangeArrowheads="1"/>
          </p:cNvSpPr>
          <p:nvPr/>
        </p:nvSpPr>
        <p:spPr bwMode="auto">
          <a:xfrm>
            <a:off x="0" y="4724400"/>
            <a:ext cx="4114800" cy="1465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3:</a:t>
            </a:r>
            <a:r>
              <a:rPr lang="en-US" b="1">
                <a:solidFill>
                  <a:srgbClr val="0000FF"/>
                </a:solidFill>
                <a:latin typeface="Times New Roman" panose="02020603050405020304" pitchFamily="18" charset="0"/>
              </a:rPr>
              <a:t> Trời nắng chang chang, tiếng tu hú gần xa ran ran. Hoa ngô xơ xác như cỏ may. Lá ngô quắt lại rủ xuống. Những bắp ngô đã mập và chắc, chỉ còn chờ tay người đến bẻ mang về.  </a:t>
            </a:r>
            <a:endParaRPr lang="en-US">
              <a:solidFill>
                <a:srgbClr val="0000FF"/>
              </a:solidFill>
              <a:latin typeface="Times New Roman" panose="02020603050405020304" pitchFamily="18" charset="0"/>
            </a:endParaRPr>
          </a:p>
        </p:txBody>
      </p:sp>
      <p:sp>
        <p:nvSpPr>
          <p:cNvPr id="27659" name="Text Box 11"/>
          <p:cNvSpPr txBox="1">
            <a:spLocks noChangeArrowheads="1"/>
          </p:cNvSpPr>
          <p:nvPr/>
        </p:nvSpPr>
        <p:spPr bwMode="auto">
          <a:xfrm>
            <a:off x="4114800" y="533400"/>
            <a:ext cx="50292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Giới thiệu bao quát về bãi ngô, tả cây ngô từ khi còn lấm tấm  như mạ non đến lúc trưởng thành.</a:t>
            </a:r>
          </a:p>
        </p:txBody>
      </p:sp>
      <p:sp>
        <p:nvSpPr>
          <p:cNvPr id="27660" name="Text Box 12"/>
          <p:cNvSpPr txBox="1">
            <a:spLocks noChangeArrowheads="1"/>
          </p:cNvSpPr>
          <p:nvPr/>
        </p:nvSpPr>
        <p:spPr bwMode="auto">
          <a:xfrm>
            <a:off x="4343400" y="2667000"/>
            <a:ext cx="48006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Tả hoa và búp ngô non giai đoạn đơm hoa, kết trái.</a:t>
            </a:r>
          </a:p>
        </p:txBody>
      </p:sp>
      <p:sp>
        <p:nvSpPr>
          <p:cNvPr id="27661" name="Text Box 13"/>
          <p:cNvSpPr txBox="1">
            <a:spLocks noChangeArrowheads="1"/>
          </p:cNvSpPr>
          <p:nvPr/>
        </p:nvSpPr>
        <p:spPr bwMode="auto">
          <a:xfrm>
            <a:off x="4419600" y="5105400"/>
            <a:ext cx="45720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Tả hoa, lá và bắp ngô giai đoạn thu hoạch.</a:t>
            </a:r>
          </a:p>
        </p:txBody>
      </p:sp>
      <p:sp>
        <p:nvSpPr>
          <p:cNvPr id="7177" name="Line 14"/>
          <p:cNvSpPr>
            <a:spLocks noChangeShapeType="1"/>
          </p:cNvSpPr>
          <p:nvPr/>
        </p:nvSpPr>
        <p:spPr bwMode="auto">
          <a:xfrm>
            <a:off x="4181475" y="0"/>
            <a:ext cx="0" cy="6705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7178" name="Line 15"/>
          <p:cNvSpPr>
            <a:spLocks noChangeShapeType="1"/>
          </p:cNvSpPr>
          <p:nvPr/>
        </p:nvSpPr>
        <p:spPr bwMode="auto">
          <a:xfrm flipV="1">
            <a:off x="0" y="1905000"/>
            <a:ext cx="9144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7179" name="Line 16"/>
          <p:cNvSpPr>
            <a:spLocks noChangeShapeType="1"/>
          </p:cNvSpPr>
          <p:nvPr/>
        </p:nvSpPr>
        <p:spPr bwMode="auto">
          <a:xfrm flipV="1">
            <a:off x="0" y="4572000"/>
            <a:ext cx="9144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9"/>
                                        </p:tgtEl>
                                        <p:attrNameLst>
                                          <p:attrName>style.visibility</p:attrName>
                                        </p:attrNameLst>
                                      </p:cBhvr>
                                      <p:to>
                                        <p:strVal val="visible"/>
                                      </p:to>
                                    </p:set>
                                    <p:animEffect transition="in" filter="blinds(horizontal)">
                                      <p:cBhvr>
                                        <p:cTn id="7" dur="500"/>
                                        <p:tgtEl>
                                          <p:spTgt spid="276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660"/>
                                        </p:tgtEl>
                                        <p:attrNameLst>
                                          <p:attrName>style.visibility</p:attrName>
                                        </p:attrNameLst>
                                      </p:cBhvr>
                                      <p:to>
                                        <p:strVal val="visible"/>
                                      </p:to>
                                    </p:set>
                                    <p:animEffect transition="in" filter="checkerboard(across)">
                                      <p:cBhvr>
                                        <p:cTn id="12" dur="500"/>
                                        <p:tgtEl>
                                          <p:spTgt spid="276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27661"/>
                                        </p:tgtEl>
                                        <p:attrNameLst>
                                          <p:attrName>style.visibility</p:attrName>
                                        </p:attrNameLst>
                                      </p:cBhvr>
                                      <p:to>
                                        <p:strVal val="visible"/>
                                      </p:to>
                                    </p:set>
                                    <p:anim calcmode="lin" valueType="num">
                                      <p:cBhvr>
                                        <p:cTn id="17" dur="1000" fill="hold"/>
                                        <p:tgtEl>
                                          <p:spTgt spid="27661"/>
                                        </p:tgtEl>
                                        <p:attrNameLst>
                                          <p:attrName>ppt_x</p:attrName>
                                        </p:attrNameLst>
                                      </p:cBhvr>
                                      <p:tavLst>
                                        <p:tav tm="0">
                                          <p:val>
                                            <p:strVal val="#ppt_x-.2"/>
                                          </p:val>
                                        </p:tav>
                                        <p:tav tm="100000">
                                          <p:val>
                                            <p:strVal val="#ppt_x"/>
                                          </p:val>
                                        </p:tav>
                                      </p:tavLst>
                                    </p:anim>
                                    <p:anim calcmode="lin" valueType="num">
                                      <p:cBhvr>
                                        <p:cTn id="18" dur="1000" fill="hold"/>
                                        <p:tgtEl>
                                          <p:spTgt spid="2766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7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9" grpId="0"/>
      <p:bldP spid="27660" grpId="0"/>
      <p:bldP spid="2766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doan 1 bai ngo no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819400"/>
            <a:ext cx="34290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6" name="Picture 4" descr="doan 2 bai n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2819400"/>
            <a:ext cx="27432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Text Box 6"/>
          <p:cNvSpPr txBox="1">
            <a:spLocks noChangeArrowheads="1"/>
          </p:cNvSpPr>
          <p:nvPr/>
        </p:nvSpPr>
        <p:spPr bwMode="auto">
          <a:xfrm>
            <a:off x="3108325" y="5759450"/>
            <a:ext cx="260667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3319" name="Text Box 7"/>
          <p:cNvSpPr txBox="1">
            <a:spLocks noChangeArrowheads="1"/>
          </p:cNvSpPr>
          <p:nvPr/>
        </p:nvSpPr>
        <p:spPr bwMode="auto">
          <a:xfrm>
            <a:off x="457200" y="2057400"/>
            <a:ext cx="73152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dirty="0">
                <a:solidFill>
                  <a:srgbClr val="0000FF"/>
                </a:solidFill>
                <a:latin typeface=".VnTime" panose="020B7200000000000000" pitchFamily="34" charset="0"/>
                <a:cs typeface="Arial" panose="020B0604020202020204" pitchFamily="34" charset="0"/>
              </a:rPr>
              <a:t>T¶ </a:t>
            </a:r>
            <a:r>
              <a:rPr lang="en-US" sz="2800" b="1" dirty="0" err="1">
                <a:solidFill>
                  <a:srgbClr val="0000FF"/>
                </a:solidFill>
                <a:latin typeface=".VnTime" panose="020B7200000000000000" pitchFamily="34" charset="0"/>
                <a:cs typeface="Arial" panose="020B0604020202020204" pitchFamily="34" charset="0"/>
              </a:rPr>
              <a:t>tõng</a:t>
            </a:r>
            <a:r>
              <a:rPr lang="en-US" sz="2800" b="1" dirty="0">
                <a:solidFill>
                  <a:srgbClr val="0000FF"/>
                </a:solidFill>
                <a:latin typeface=".VnTime" panose="020B7200000000000000" pitchFamily="34" charset="0"/>
                <a:cs typeface="Arial" panose="020B0604020202020204" pitchFamily="34" charset="0"/>
              </a:rPr>
              <a:t> </a:t>
            </a:r>
            <a:r>
              <a:rPr lang="en-US" sz="2800" b="1" dirty="0" err="1">
                <a:solidFill>
                  <a:srgbClr val="0000FF"/>
                </a:solidFill>
                <a:latin typeface=".VnTime" panose="020B7200000000000000" pitchFamily="34" charset="0"/>
                <a:cs typeface="Arial" panose="020B0604020202020204" pitchFamily="34" charset="0"/>
              </a:rPr>
              <a:t>thêi</a:t>
            </a:r>
            <a:r>
              <a:rPr lang="en-US" sz="2800" b="1" dirty="0">
                <a:solidFill>
                  <a:srgbClr val="0000FF"/>
                </a:solidFill>
                <a:latin typeface=".VnTime" panose="020B7200000000000000" pitchFamily="34" charset="0"/>
                <a:cs typeface="Arial" panose="020B0604020202020204" pitchFamily="34" charset="0"/>
              </a:rPr>
              <a:t> </a:t>
            </a:r>
            <a:r>
              <a:rPr lang="en-US" sz="2800" b="1" dirty="0" err="1">
                <a:solidFill>
                  <a:srgbClr val="0000FF"/>
                </a:solidFill>
                <a:latin typeface=".VnTime" panose="020B7200000000000000" pitchFamily="34" charset="0"/>
                <a:cs typeface="Arial" panose="020B0604020202020204" pitchFamily="34" charset="0"/>
              </a:rPr>
              <a:t>kú</a:t>
            </a:r>
            <a:r>
              <a:rPr lang="en-US" sz="2800" b="1" dirty="0">
                <a:solidFill>
                  <a:srgbClr val="0000FF"/>
                </a:solidFill>
                <a:latin typeface=".VnTime" panose="020B7200000000000000" pitchFamily="34" charset="0"/>
                <a:cs typeface="Arial" panose="020B0604020202020204" pitchFamily="34" charset="0"/>
              </a:rPr>
              <a:t> </a:t>
            </a:r>
            <a:r>
              <a:rPr lang="en-US" sz="2800" b="1" dirty="0" err="1">
                <a:solidFill>
                  <a:srgbClr val="0000FF"/>
                </a:solidFill>
                <a:latin typeface=".VnTime" panose="020B7200000000000000" pitchFamily="34" charset="0"/>
                <a:cs typeface="Arial" panose="020B0604020202020204" pitchFamily="34" charset="0"/>
              </a:rPr>
              <a:t>ph¸t</a:t>
            </a:r>
            <a:r>
              <a:rPr lang="en-US" sz="2800" b="1" dirty="0">
                <a:solidFill>
                  <a:srgbClr val="0000FF"/>
                </a:solidFill>
                <a:latin typeface=".VnTime" panose="020B7200000000000000" pitchFamily="34" charset="0"/>
                <a:cs typeface="Arial" panose="020B0604020202020204" pitchFamily="34" charset="0"/>
              </a:rPr>
              <a:t> </a:t>
            </a:r>
            <a:r>
              <a:rPr lang="en-US" sz="2800" b="1" dirty="0" err="1">
                <a:solidFill>
                  <a:srgbClr val="0000FF"/>
                </a:solidFill>
                <a:latin typeface=".VnTime" panose="020B7200000000000000" pitchFamily="34" charset="0"/>
                <a:cs typeface="Arial" panose="020B0604020202020204" pitchFamily="34" charset="0"/>
              </a:rPr>
              <a:t>triÓn</a:t>
            </a:r>
            <a:r>
              <a:rPr lang="en-US" sz="2800" b="1" dirty="0">
                <a:solidFill>
                  <a:srgbClr val="0000FF"/>
                </a:solidFill>
                <a:latin typeface=".VnTime" panose="020B7200000000000000" pitchFamily="34" charset="0"/>
                <a:cs typeface="Arial" panose="020B0604020202020204" pitchFamily="34" charset="0"/>
              </a:rPr>
              <a:t> </a:t>
            </a:r>
            <a:r>
              <a:rPr lang="en-US" sz="2800" b="1" dirty="0" err="1">
                <a:solidFill>
                  <a:srgbClr val="0000FF"/>
                </a:solidFill>
                <a:latin typeface=".VnTime" panose="020B7200000000000000" pitchFamily="34" charset="0"/>
                <a:cs typeface="Arial" panose="020B0604020202020204" pitchFamily="34" charset="0"/>
              </a:rPr>
              <a:t>cña</a:t>
            </a:r>
            <a:r>
              <a:rPr lang="en-US" sz="2800" b="1" dirty="0">
                <a:solidFill>
                  <a:srgbClr val="0000FF"/>
                </a:solidFill>
                <a:latin typeface=".VnTime" panose="020B7200000000000000" pitchFamily="34" charset="0"/>
                <a:cs typeface="Arial" panose="020B0604020202020204" pitchFamily="34" charset="0"/>
              </a:rPr>
              <a:t> </a:t>
            </a:r>
            <a:r>
              <a:rPr lang="en-US" sz="2800" b="1" dirty="0" err="1">
                <a:solidFill>
                  <a:srgbClr val="0000FF"/>
                </a:solidFill>
                <a:latin typeface=".VnTime" panose="020B7200000000000000" pitchFamily="34" charset="0"/>
                <a:cs typeface="Arial" panose="020B0604020202020204" pitchFamily="34" charset="0"/>
              </a:rPr>
              <a:t>c©y</a:t>
            </a:r>
            <a:r>
              <a:rPr lang="en-US" sz="2800" b="1" dirty="0">
                <a:solidFill>
                  <a:srgbClr val="0000FF"/>
                </a:solidFill>
                <a:latin typeface=".VnTime" panose="020B7200000000000000" pitchFamily="34" charset="0"/>
                <a:cs typeface="Arial" panose="020B0604020202020204" pitchFamily="34" charset="0"/>
              </a:rPr>
              <a:t>.</a:t>
            </a:r>
          </a:p>
        </p:txBody>
      </p:sp>
      <p:sp>
        <p:nvSpPr>
          <p:cNvPr id="13322" name="AutoShape 10"/>
          <p:cNvSpPr>
            <a:spLocks noChangeArrowheads="1"/>
          </p:cNvSpPr>
          <p:nvPr/>
        </p:nvSpPr>
        <p:spPr bwMode="auto">
          <a:xfrm>
            <a:off x="2362200" y="152400"/>
            <a:ext cx="3429000" cy="990600"/>
          </a:xfrm>
          <a:prstGeom prst="wedgeRoundRectCallout">
            <a:avLst>
              <a:gd name="adj1" fmla="val -43009"/>
              <a:gd name="adj2" fmla="val 143269"/>
              <a:gd name="adj3" fmla="val 16667"/>
            </a:avLst>
          </a:prstGeom>
          <a:solidFill>
            <a:srgbClr val="00FF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a:solidFill>
                  <a:srgbClr val="FF3300"/>
                </a:solidFill>
                <a:latin typeface="Times New Roman" panose="02020603050405020304" pitchFamily="18" charset="0"/>
              </a:rPr>
              <a:t>Tác giả tả cây ngô theo trình tự nào?</a:t>
            </a:r>
          </a:p>
        </p:txBody>
      </p:sp>
      <p:pic>
        <p:nvPicPr>
          <p:cNvPr id="13323" name="Picture 11" descr="ngo"/>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352800" y="2819400"/>
            <a:ext cx="30861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3322"/>
                                        </p:tgtEl>
                                        <p:attrNameLst>
                                          <p:attrName>style.visibility</p:attrName>
                                        </p:attrNameLst>
                                      </p:cBhvr>
                                      <p:to>
                                        <p:strVal val="visible"/>
                                      </p:to>
                                    </p:set>
                                    <p:anim calcmode="lin" valueType="num">
                                      <p:cBhvr>
                                        <p:cTn id="7" dur="500" decel="50000" fill="hold">
                                          <p:stCondLst>
                                            <p:cond delay="0"/>
                                          </p:stCondLst>
                                        </p:cTn>
                                        <p:tgtEl>
                                          <p:spTgt spid="1332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32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322"/>
                                        </p:tgtEl>
                                        <p:attrNameLst>
                                          <p:attrName>ppt_w</p:attrName>
                                        </p:attrNameLst>
                                      </p:cBhvr>
                                      <p:tavLst>
                                        <p:tav tm="0">
                                          <p:val>
                                            <p:strVal val="#ppt_w*.05"/>
                                          </p:val>
                                        </p:tav>
                                        <p:tav tm="100000">
                                          <p:val>
                                            <p:strVal val="#ppt_w"/>
                                          </p:val>
                                        </p:tav>
                                      </p:tavLst>
                                    </p:anim>
                                    <p:anim calcmode="lin" valueType="num">
                                      <p:cBhvr>
                                        <p:cTn id="10" dur="1000" fill="hold"/>
                                        <p:tgtEl>
                                          <p:spTgt spid="1332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32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32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32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32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9"/>
                                        </p:tgtEl>
                                        <p:attrNameLst>
                                          <p:attrName>style.visibility</p:attrName>
                                        </p:attrNameLst>
                                      </p:cBhvr>
                                      <p:to>
                                        <p:strVal val="visible"/>
                                      </p:to>
                                    </p:set>
                                    <p:anim calcmode="lin" valueType="num">
                                      <p:cBhvr additive="base">
                                        <p:cTn id="19" dur="500" fill="hold"/>
                                        <p:tgtEl>
                                          <p:spTgt spid="13319"/>
                                        </p:tgtEl>
                                        <p:attrNameLst>
                                          <p:attrName>ppt_x</p:attrName>
                                        </p:attrNameLst>
                                      </p:cBhvr>
                                      <p:tavLst>
                                        <p:tav tm="0">
                                          <p:val>
                                            <p:strVal val="#ppt_x"/>
                                          </p:val>
                                        </p:tav>
                                        <p:tav tm="100000">
                                          <p:val>
                                            <p:strVal val="#ppt_x"/>
                                          </p:val>
                                        </p:tav>
                                      </p:tavLst>
                                    </p:anim>
                                    <p:anim calcmode="lin" valueType="num">
                                      <p:cBhvr additive="base">
                                        <p:cTn id="20" dur="500" fill="hold"/>
                                        <p:tgtEl>
                                          <p:spTgt spid="133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3"/>
          <p:cNvSpPr>
            <a:spLocks noChangeShapeType="1"/>
          </p:cNvSpPr>
          <p:nvPr/>
        </p:nvSpPr>
        <p:spPr bwMode="auto">
          <a:xfrm>
            <a:off x="2209800" y="-14288"/>
            <a:ext cx="2590800" cy="0"/>
          </a:xfrm>
          <a:prstGeom prst="line">
            <a:avLst/>
          </a:prstGeom>
          <a:noFill/>
          <a:ln w="19050">
            <a:solidFill>
              <a:srgbClr val="0E662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243" name="Text Box 10"/>
          <p:cNvSpPr txBox="1">
            <a:spLocks noChangeArrowheads="1"/>
          </p:cNvSpPr>
          <p:nvPr/>
        </p:nvSpPr>
        <p:spPr bwMode="auto">
          <a:xfrm>
            <a:off x="4482" y="593724"/>
            <a:ext cx="9144000" cy="62940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Cây</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mai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cao</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trên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hai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mét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dáng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thanh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thân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thẳng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như</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thân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trúc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Tán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tròn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tự</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nhiên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xòe</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rộng</a:t>
            </a:r>
            <a:r>
              <a:rPr lang="en-US" sz="2600" b="1" dirty="0">
                <a:solidFill>
                  <a:srgbClr val="0000FF"/>
                </a:solidFill>
                <a:latin typeface="Times New Roman" panose="02020603050405020304" pitchFamily="18" charset="0"/>
              </a:rPr>
              <a:t> ở </a:t>
            </a:r>
            <a:r>
              <a:rPr lang="en-US" sz="2600" b="1" dirty="0" err="1">
                <a:solidFill>
                  <a:srgbClr val="0000FF"/>
                </a:solidFill>
                <a:latin typeface="Times New Roman" panose="02020603050405020304" pitchFamily="18" charset="0"/>
              </a:rPr>
              <a:t>phần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gốc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thu</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dần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thành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một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điểm</a:t>
            </a:r>
            <a:r>
              <a:rPr lang="en-US" sz="2600" b="1" dirty="0">
                <a:solidFill>
                  <a:srgbClr val="0000FF"/>
                </a:solidFill>
                <a:latin typeface="Times New Roman" panose="02020603050405020304" pitchFamily="18" charset="0"/>
              </a:rPr>
              <a:t> ở </a:t>
            </a:r>
            <a:r>
              <a:rPr lang="en-US" sz="2600" b="1" dirty="0" err="1">
                <a:solidFill>
                  <a:srgbClr val="0000FF"/>
                </a:solidFill>
                <a:latin typeface="Times New Roman" panose="02020603050405020304" pitchFamily="18" charset="0"/>
              </a:rPr>
              <a:t>đỉnh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ngọn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Gốc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lớn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bằng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bắp</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tay</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cành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vươn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đều</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nhánh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nào</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cũng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rắn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chắc</a:t>
            </a:r>
            <a:r>
              <a:rPr lang="en-US" sz="2600" b="1" dirty="0">
                <a:solidFill>
                  <a:srgbClr val="0000FF"/>
                </a:solidFill>
                <a:latin typeface="Times New Roman" panose="02020603050405020304" pitchFamily="18" charset="0"/>
              </a:rPr>
              <a:t>.</a:t>
            </a:r>
          </a:p>
          <a:p>
            <a:pPr algn="just" eaLnBrk="1" hangingPunct="1">
              <a:spcBef>
                <a:spcPct val="50000"/>
              </a:spcBef>
            </a:pPr>
            <a:r>
              <a:rPr lang="en-US" sz="2600" b="1" dirty="0">
                <a:solidFill>
                  <a:srgbClr val="0000FF"/>
                </a:solidFill>
                <a:latin typeface="Times New Roman" panose="02020603050405020304" pitchFamily="18" charset="0"/>
              </a:rPr>
              <a:t>    Mai </a:t>
            </a:r>
            <a:r>
              <a:rPr lang="en-US" sz="2600" b="1" dirty="0" err="1">
                <a:solidFill>
                  <a:srgbClr val="0000FF"/>
                </a:solidFill>
                <a:latin typeface="Times New Roman" panose="02020603050405020304" pitchFamily="18" charset="0"/>
              </a:rPr>
              <a:t>tứ</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quý</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nở</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bốn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mùa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Cánh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hoa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vàng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thẫm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xếp</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thành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ba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lớp</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Năm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cánh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dài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đỏ</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tía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như</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ức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gà</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chọi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đỏ</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suốt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từ</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đời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hoa</a:t>
            </a:r>
            <a:r>
              <a:rPr lang="en-US" sz="2600" b="1" dirty="0">
                <a:solidFill>
                  <a:srgbClr val="0000FF"/>
                </a:solidFill>
                <a:latin typeface="Times New Roman" panose="02020603050405020304" pitchFamily="18" charset="0"/>
              </a:rPr>
              <a:t> sang </a:t>
            </a:r>
            <a:r>
              <a:rPr lang="en-US" sz="2600" b="1" dirty="0" err="1">
                <a:solidFill>
                  <a:srgbClr val="0000FF"/>
                </a:solidFill>
                <a:latin typeface="Times New Roman" panose="02020603050405020304" pitchFamily="18" charset="0"/>
              </a:rPr>
              <a:t>đời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kết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trái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Trái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kết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màu</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chín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đậm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óng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ánh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như</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những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hạt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cườm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đính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trên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tầng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áo</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lá</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lúc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nào</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cũng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xum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xuê</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một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màu</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xanh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chắc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bền</a:t>
            </a:r>
            <a:r>
              <a:rPr lang="en-US" sz="2600" b="1" dirty="0">
                <a:solidFill>
                  <a:srgbClr val="0000FF"/>
                </a:solidFill>
                <a:latin typeface="Times New Roman" panose="02020603050405020304" pitchFamily="18" charset="0"/>
              </a:rPr>
              <a:t>. </a:t>
            </a:r>
          </a:p>
          <a:p>
            <a:pPr algn="just" eaLnBrk="1" hangingPunct="1">
              <a:spcBef>
                <a:spcPct val="50000"/>
              </a:spcBef>
            </a:pP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Đứng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bên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cây</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ngắm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hoa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xem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lá</a:t>
            </a:r>
            <a:r>
              <a:rPr lang="en-US" sz="2600" b="1" dirty="0">
                <a:solidFill>
                  <a:srgbClr val="0000FF"/>
                </a:solidFill>
                <a:latin typeface="Times New Roman" panose="02020603050405020304" pitchFamily="18" charset="0"/>
              </a:rPr>
              <a:t>, ta </a:t>
            </a:r>
            <a:r>
              <a:rPr lang="en-US" sz="2600" b="1" dirty="0" err="1">
                <a:solidFill>
                  <a:srgbClr val="0000FF"/>
                </a:solidFill>
                <a:latin typeface="Times New Roman" panose="02020603050405020304" pitchFamily="18" charset="0"/>
              </a:rPr>
              <a:t>thầm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cảm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phục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cái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màu</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nhiệm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của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tạo</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vật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trong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sự</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hào</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phóng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và</a:t>
            </a:r>
            <a:r>
              <a:rPr lang="en-US" sz="2600" b="1" dirty="0">
                <a:solidFill>
                  <a:srgbClr val="0000FF"/>
                </a:solidFill>
                <a:latin typeface="Times New Roman" panose="02020603050405020304" pitchFamily="18" charset="0"/>
              </a:rPr>
              <a:t> lo </a:t>
            </a:r>
            <a:r>
              <a:rPr lang="en-US" sz="2600" b="1" dirty="0" err="1">
                <a:solidFill>
                  <a:srgbClr val="0000FF"/>
                </a:solidFill>
                <a:latin typeface="Times New Roman" panose="02020603050405020304" pitchFamily="18" charset="0"/>
              </a:rPr>
              <a:t>xa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đã</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có</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mai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vàng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rực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rỡ</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góp</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với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muôn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loài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hoa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ngày</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Tết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lại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có</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mai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tứ</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quý</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cần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mẫn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thịnh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vượng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quanh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năm</a:t>
            </a:r>
            <a:r>
              <a:rPr lang="en-US" sz="2600" b="1" dirty="0">
                <a:solidFill>
                  <a:srgbClr val="0000FF"/>
                </a:solidFill>
                <a:latin typeface="Times New Roman" panose="02020603050405020304" pitchFamily="18" charset="0"/>
              </a:rPr>
              <a:t>.</a:t>
            </a:r>
          </a:p>
          <a:p>
            <a:pPr algn="just" eaLnBrk="1" hangingPunct="1">
              <a:spcBef>
                <a:spcPct val="50000"/>
              </a:spcBef>
            </a:pPr>
            <a:r>
              <a:rPr lang="en-US" sz="2600" b="1" dirty="0">
                <a:solidFill>
                  <a:srgbClr val="0000FF"/>
                </a:solidFill>
                <a:latin typeface="Times New Roman" panose="02020603050405020304" pitchFamily="18" charset="0"/>
              </a:rPr>
              <a:t>				</a:t>
            </a:r>
            <a:r>
              <a:rPr lang="en-US" sz="2600" b="1" dirty="0" smtClean="0">
                <a:solidFill>
                  <a:srgbClr val="0000FF"/>
                </a:solidFill>
                <a:latin typeface="Times New Roman" panose="02020603050405020304" pitchFamily="18" charset="0"/>
              </a:rPr>
              <a:t>	</a:t>
            </a:r>
            <a:r>
              <a:rPr lang="en-US" sz="2400" b="1" i="1" dirty="0" smtClean="0">
                <a:solidFill>
                  <a:srgbClr val="0000FF"/>
                </a:solidFill>
                <a:latin typeface="Times New Roman" panose="02020603050405020304" pitchFamily="18" charset="0"/>
              </a:rPr>
              <a:t>Theo </a:t>
            </a:r>
            <a:r>
              <a:rPr lang="en-US" sz="2400" b="1" dirty="0">
                <a:solidFill>
                  <a:srgbClr val="0000FF"/>
                </a:solidFill>
                <a:latin typeface="Times New Roman" panose="02020603050405020304" pitchFamily="18" charset="0"/>
              </a:rPr>
              <a:t>NGUYỄN VŨ TIỀM</a:t>
            </a:r>
          </a:p>
        </p:txBody>
      </p:sp>
      <p:sp>
        <p:nvSpPr>
          <p:cNvPr id="10244" name="Text Box 11"/>
          <p:cNvSpPr txBox="1">
            <a:spLocks noChangeArrowheads="1"/>
          </p:cNvSpPr>
          <p:nvPr/>
        </p:nvSpPr>
        <p:spPr bwMode="auto">
          <a:xfrm>
            <a:off x="2590800" y="0"/>
            <a:ext cx="373380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3200" b="1" dirty="0" err="1">
                <a:solidFill>
                  <a:srgbClr val="FF3300"/>
                </a:solidFill>
                <a:latin typeface="Times New Roman" panose="02020603050405020304" pitchFamily="18" charset="0"/>
              </a:rPr>
              <a:t>Cây</a:t>
            </a:r>
            <a:r>
              <a:rPr lang="en-US" sz="3200" b="1" dirty="0">
                <a:solidFill>
                  <a:srgbClr val="FF3300"/>
                </a:solidFill>
                <a:latin typeface="Times New Roman" panose="02020603050405020304" pitchFamily="18" charset="0"/>
              </a:rPr>
              <a:t> </a:t>
            </a:r>
            <a:r>
              <a:rPr lang="en-US" sz="3200" b="1" dirty="0" err="1">
                <a:solidFill>
                  <a:srgbClr val="FF3300"/>
                </a:solidFill>
                <a:latin typeface="Times New Roman" panose="02020603050405020304" pitchFamily="18" charset="0"/>
              </a:rPr>
              <a:t>mai</a:t>
            </a:r>
            <a:r>
              <a:rPr lang="en-US" sz="3200" b="1" dirty="0">
                <a:solidFill>
                  <a:srgbClr val="FF3300"/>
                </a:solidFill>
                <a:latin typeface="Times New Roman" panose="02020603050405020304" pitchFamily="18" charset="0"/>
              </a:rPr>
              <a:t> </a:t>
            </a:r>
            <a:r>
              <a:rPr lang="en-US" sz="3200" b="1" dirty="0" err="1">
                <a:solidFill>
                  <a:srgbClr val="FF3300"/>
                </a:solidFill>
                <a:latin typeface="Times New Roman" panose="02020603050405020304" pitchFamily="18" charset="0"/>
              </a:rPr>
              <a:t>tứ</a:t>
            </a:r>
            <a:r>
              <a:rPr lang="en-US" sz="3200" b="1" dirty="0">
                <a:solidFill>
                  <a:srgbClr val="FF3300"/>
                </a:solidFill>
                <a:latin typeface="Times New Roman" panose="02020603050405020304" pitchFamily="18" charset="0"/>
              </a:rPr>
              <a:t> </a:t>
            </a:r>
            <a:r>
              <a:rPr lang="en-US" sz="3200" b="1" dirty="0" err="1">
                <a:solidFill>
                  <a:srgbClr val="FF3300"/>
                </a:solidFill>
                <a:latin typeface="Times New Roman" panose="02020603050405020304" pitchFamily="18" charset="0"/>
              </a:rPr>
              <a:t>quý</a:t>
            </a:r>
            <a:endParaRPr lang="en-US" sz="3200" b="1" dirty="0">
              <a:solidFill>
                <a:srgbClr val="FF3300"/>
              </a:solidFill>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5105400" y="2057400"/>
            <a:ext cx="40386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rgbClr val="0E6629"/>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sz="2800"/>
          </a:p>
        </p:txBody>
      </p:sp>
      <p:sp>
        <p:nvSpPr>
          <p:cNvPr id="11267" name="Text Box 6"/>
          <p:cNvSpPr txBox="1">
            <a:spLocks noChangeArrowheads="1"/>
          </p:cNvSpPr>
          <p:nvPr/>
        </p:nvSpPr>
        <p:spPr bwMode="auto">
          <a:xfrm>
            <a:off x="4441825" y="2049463"/>
            <a:ext cx="150177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11268" name="Text Box 8"/>
          <p:cNvSpPr txBox="1">
            <a:spLocks noChangeArrowheads="1"/>
          </p:cNvSpPr>
          <p:nvPr/>
        </p:nvSpPr>
        <p:spPr bwMode="auto">
          <a:xfrm>
            <a:off x="1524000" y="4800600"/>
            <a:ext cx="108267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pic>
        <p:nvPicPr>
          <p:cNvPr id="17418" name="Picture 10" descr="than mai"/>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62600" y="0"/>
            <a:ext cx="35814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9" name="Picture 11" descr="hoa mai doan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62600" y="2057400"/>
            <a:ext cx="3581400" cy="294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21" name="Rectangle 13"/>
          <p:cNvSpPr>
            <a:spLocks noChangeArrowheads="1"/>
          </p:cNvSpPr>
          <p:nvPr/>
        </p:nvSpPr>
        <p:spPr bwMode="auto">
          <a:xfrm>
            <a:off x="-38100" y="64201"/>
            <a:ext cx="5105400"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dirty="0">
                <a:solidFill>
                  <a:srgbClr val="FF3300"/>
                </a:solidFill>
              </a:rPr>
              <a:t>   </a:t>
            </a:r>
            <a:r>
              <a:rPr lang="en-US" sz="2000" b="1" u="sng" dirty="0" err="1">
                <a:solidFill>
                  <a:srgbClr val="FF3300"/>
                </a:solidFill>
                <a:latin typeface="Times New Roman" panose="02020603050405020304" pitchFamily="18" charset="0"/>
              </a:rPr>
              <a:t>Đoạn</a:t>
            </a:r>
            <a:r>
              <a:rPr lang="en-US" sz="2000" b="1" u="sng" dirty="0">
                <a:solidFill>
                  <a:srgbClr val="FF3300"/>
                </a:solidFill>
                <a:latin typeface="Times New Roman" panose="02020603050405020304" pitchFamily="18" charset="0"/>
              </a:rPr>
              <a:t> 1:</a:t>
            </a:r>
            <a:r>
              <a:rPr lang="en-US" sz="2000" b="1" dirty="0">
                <a:solidFill>
                  <a:srgbClr val="0000FF"/>
                </a:solidFill>
              </a:rPr>
              <a:t> </a:t>
            </a:r>
            <a:r>
              <a:rPr lang="en-US" sz="2000" b="1" dirty="0" err="1">
                <a:solidFill>
                  <a:srgbClr val="0000FF"/>
                </a:solidFill>
                <a:latin typeface="Times New Roman" panose="02020603050405020304" pitchFamily="18" charset="0"/>
              </a:rPr>
              <a:t>Cây</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mai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cao</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trên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hai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mét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dáng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thanh,thân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thẳng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như</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thân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trúc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Tán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tròn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tự</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nhiên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xòe</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rộng</a:t>
            </a:r>
            <a:r>
              <a:rPr lang="en-US" sz="2000" b="1" dirty="0">
                <a:solidFill>
                  <a:srgbClr val="0000FF"/>
                </a:solidFill>
                <a:latin typeface="Times New Roman" panose="02020603050405020304" pitchFamily="18" charset="0"/>
              </a:rPr>
              <a:t> ở </a:t>
            </a:r>
            <a:r>
              <a:rPr lang="en-US" sz="2000" b="1" dirty="0" err="1">
                <a:solidFill>
                  <a:srgbClr val="0000FF"/>
                </a:solidFill>
                <a:latin typeface="Times New Roman" panose="02020603050405020304" pitchFamily="18" charset="0"/>
              </a:rPr>
              <a:t>phần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gốc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thu</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dần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thành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một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điểm</a:t>
            </a:r>
            <a:r>
              <a:rPr lang="en-US" sz="2000" b="1" dirty="0">
                <a:solidFill>
                  <a:srgbClr val="0000FF"/>
                </a:solidFill>
                <a:latin typeface="Times New Roman" panose="02020603050405020304" pitchFamily="18" charset="0"/>
              </a:rPr>
              <a:t> ở </a:t>
            </a:r>
            <a:r>
              <a:rPr lang="en-US" sz="2000" b="1" dirty="0" err="1">
                <a:solidFill>
                  <a:srgbClr val="0000FF"/>
                </a:solidFill>
                <a:latin typeface="Times New Roman" panose="02020603050405020304" pitchFamily="18" charset="0"/>
              </a:rPr>
              <a:t>đỉnh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ngọn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Gốc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lớn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bằng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bắp</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tay,cành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vươn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đều</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nhánh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nào</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cũng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rắn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chắc</a:t>
            </a:r>
            <a:r>
              <a:rPr lang="en-US" sz="2000" b="1" dirty="0">
                <a:solidFill>
                  <a:srgbClr val="0000FF"/>
                </a:solidFill>
                <a:latin typeface="Times New Roman" panose="02020603050405020304" pitchFamily="18" charset="0"/>
              </a:rPr>
              <a:t>.</a:t>
            </a:r>
          </a:p>
        </p:txBody>
      </p:sp>
      <p:sp>
        <p:nvSpPr>
          <p:cNvPr id="17422" name="Text Box 14"/>
          <p:cNvSpPr txBox="1">
            <a:spLocks noChangeArrowheads="1"/>
          </p:cNvSpPr>
          <p:nvPr/>
        </p:nvSpPr>
        <p:spPr bwMode="auto">
          <a:xfrm>
            <a:off x="152400" y="2177921"/>
            <a:ext cx="4724400" cy="2246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u="sng" dirty="0" err="1">
                <a:solidFill>
                  <a:srgbClr val="FF3300"/>
                </a:solidFill>
                <a:latin typeface="Times New Roman" panose="02020603050405020304" pitchFamily="18" charset="0"/>
              </a:rPr>
              <a:t>Đoạn</a:t>
            </a:r>
            <a:r>
              <a:rPr lang="en-US" sz="2000" b="1" u="sng" dirty="0">
                <a:solidFill>
                  <a:srgbClr val="FF3300"/>
                </a:solidFill>
                <a:latin typeface="Times New Roman" panose="02020603050405020304" pitchFamily="18" charset="0"/>
              </a:rPr>
              <a:t> 2:</a:t>
            </a:r>
            <a:r>
              <a:rPr lang="en-US" sz="2000" b="1" dirty="0">
                <a:solidFill>
                  <a:srgbClr val="0000FF"/>
                </a:solidFill>
                <a:latin typeface="Times New Roman" panose="02020603050405020304" pitchFamily="18" charset="0"/>
              </a:rPr>
              <a:t> Mai </a:t>
            </a:r>
            <a:r>
              <a:rPr lang="en-US" sz="2000" b="1" dirty="0" err="1">
                <a:solidFill>
                  <a:srgbClr val="0000FF"/>
                </a:solidFill>
                <a:latin typeface="Times New Roman" panose="02020603050405020304" pitchFamily="18" charset="0"/>
              </a:rPr>
              <a:t>tứ</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quý</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nở</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bốn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mùa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Cánh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hoa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vàng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thẫm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xếp</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thành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lớp</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Năm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cánh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dài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đỏ</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tía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như</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ức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gà</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chọi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đỏ</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suốt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từ</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đời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hoa</a:t>
            </a:r>
            <a:r>
              <a:rPr lang="en-US" sz="2000" b="1" dirty="0">
                <a:solidFill>
                  <a:srgbClr val="0000FF"/>
                </a:solidFill>
                <a:latin typeface="Times New Roman" panose="02020603050405020304" pitchFamily="18" charset="0"/>
              </a:rPr>
              <a:t> sang </a:t>
            </a:r>
            <a:r>
              <a:rPr lang="en-US" sz="2000" b="1" dirty="0" err="1">
                <a:solidFill>
                  <a:srgbClr val="0000FF"/>
                </a:solidFill>
                <a:latin typeface="Times New Roman" panose="02020603050405020304" pitchFamily="18" charset="0"/>
              </a:rPr>
              <a:t>đời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kết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trái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Trái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kết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màu</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chín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đậm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óng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ánh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như</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những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hạt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cườm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đính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trên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tầng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áo</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lá</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lúc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nào</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cũng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xum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xuê</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một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màu</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xanh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chắc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bền</a:t>
            </a:r>
            <a:r>
              <a:rPr lang="en-US" sz="2000" b="1" dirty="0">
                <a:solidFill>
                  <a:srgbClr val="0000FF"/>
                </a:solidFill>
                <a:latin typeface="Times New Roman" panose="02020603050405020304" pitchFamily="18" charset="0"/>
              </a:rPr>
              <a:t>. </a:t>
            </a:r>
            <a:endParaRPr lang="en-US" sz="2000" dirty="0">
              <a:solidFill>
                <a:srgbClr val="0000FF"/>
              </a:solidFill>
              <a:latin typeface="Times New Roman" panose="02020603050405020304" pitchFamily="18" charset="0"/>
            </a:endParaRPr>
          </a:p>
        </p:txBody>
      </p:sp>
      <p:sp>
        <p:nvSpPr>
          <p:cNvPr id="17423" name="Text Box 15"/>
          <p:cNvSpPr txBox="1">
            <a:spLocks noChangeArrowheads="1"/>
          </p:cNvSpPr>
          <p:nvPr/>
        </p:nvSpPr>
        <p:spPr bwMode="auto">
          <a:xfrm>
            <a:off x="152400" y="4781748"/>
            <a:ext cx="4953000"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u="sng" dirty="0" err="1">
                <a:solidFill>
                  <a:srgbClr val="FF3300"/>
                </a:solidFill>
                <a:latin typeface="Times New Roman" panose="02020603050405020304" pitchFamily="18" charset="0"/>
              </a:rPr>
              <a:t>Đoạn</a:t>
            </a:r>
            <a:r>
              <a:rPr lang="en-US" sz="2000" b="1" u="sng" dirty="0">
                <a:solidFill>
                  <a:srgbClr val="FF3300"/>
                </a:solidFill>
                <a:latin typeface="Times New Roman" panose="02020603050405020304" pitchFamily="18" charset="0"/>
              </a:rPr>
              <a:t> 3:</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Đứng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bên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cây</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ngắm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hoa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xem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lá</a:t>
            </a:r>
            <a:r>
              <a:rPr lang="en-US" sz="2000" b="1" dirty="0">
                <a:solidFill>
                  <a:srgbClr val="0000FF"/>
                </a:solidFill>
                <a:latin typeface="Times New Roman" panose="02020603050405020304" pitchFamily="18" charset="0"/>
              </a:rPr>
              <a:t>, ta </a:t>
            </a:r>
            <a:r>
              <a:rPr lang="en-US" sz="2000" b="1" dirty="0" err="1">
                <a:solidFill>
                  <a:srgbClr val="0000FF"/>
                </a:solidFill>
                <a:latin typeface="Times New Roman" panose="02020603050405020304" pitchFamily="18" charset="0"/>
              </a:rPr>
              <a:t>thầm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cảm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phục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cái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màu</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nhiệm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của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tạo</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vật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trong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sự</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hào</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phóng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và</a:t>
            </a:r>
            <a:r>
              <a:rPr lang="en-US" sz="2000" b="1" dirty="0">
                <a:solidFill>
                  <a:srgbClr val="0000FF"/>
                </a:solidFill>
                <a:latin typeface="Times New Roman" panose="02020603050405020304" pitchFamily="18" charset="0"/>
              </a:rPr>
              <a:t> lo </a:t>
            </a:r>
            <a:r>
              <a:rPr lang="en-US" sz="2000" b="1" dirty="0" err="1">
                <a:solidFill>
                  <a:srgbClr val="0000FF"/>
                </a:solidFill>
                <a:latin typeface="Times New Roman" panose="02020603050405020304" pitchFamily="18" charset="0"/>
              </a:rPr>
              <a:t>xa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đã</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có</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mai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vàng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rực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rỡ</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góp</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với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muôn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loài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hoa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ngày</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Tết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lại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có</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mai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tứ</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quý</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cần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mẫn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thịnh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vượng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quanh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năm</a:t>
            </a:r>
            <a:r>
              <a:rPr lang="en-US" sz="2000" b="1" dirty="0">
                <a:solidFill>
                  <a:srgbClr val="0000FF"/>
                </a:solidFill>
                <a:latin typeface="Times New Roman" panose="02020603050405020304" pitchFamily="18" charset="0"/>
              </a:rPr>
              <a:t>.</a:t>
            </a:r>
            <a:endParaRPr lang="en-US" sz="2000" dirty="0">
              <a:solidFill>
                <a:srgbClr val="0000FF"/>
              </a:solidFill>
              <a:latin typeface="Times New Roman" panose="02020603050405020304" pitchFamily="18" charset="0"/>
            </a:endParaRPr>
          </a:p>
        </p:txBody>
      </p:sp>
      <p:pic>
        <p:nvPicPr>
          <p:cNvPr id="17424" name="Picture 16" descr="mai0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19725" y="4495800"/>
            <a:ext cx="3724275"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25" name="Picture 17" descr="hoamai"/>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562600" y="4495800"/>
            <a:ext cx="358140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26" name="Picture 18" descr="images"/>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562600" y="4495800"/>
            <a:ext cx="358140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27" name="Picture 19" descr="maituquy6"/>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486400" y="2133600"/>
            <a:ext cx="365760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7421"/>
                                        </p:tgtEl>
                                        <p:attrNameLst>
                                          <p:attrName>style.visibility</p:attrName>
                                        </p:attrNameLst>
                                      </p:cBhvr>
                                      <p:to>
                                        <p:strVal val="visible"/>
                                      </p:to>
                                    </p:set>
                                    <p:animEffect transition="in" filter="blinds(horizontal)">
                                      <p:cBhvr>
                                        <p:cTn id="7" dur="500"/>
                                        <p:tgtEl>
                                          <p:spTgt spid="174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7418"/>
                                        </p:tgtEl>
                                        <p:attrNameLst>
                                          <p:attrName>style.visibility</p:attrName>
                                        </p:attrNameLst>
                                      </p:cBhvr>
                                      <p:to>
                                        <p:strVal val="visible"/>
                                      </p:to>
                                    </p:set>
                                    <p:animEffect transition="in" filter="box(in)">
                                      <p:cBhvr>
                                        <p:cTn id="12" dur="500"/>
                                        <p:tgtEl>
                                          <p:spTgt spid="174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422"/>
                                        </p:tgtEl>
                                        <p:attrNameLst>
                                          <p:attrName>style.visibility</p:attrName>
                                        </p:attrNameLst>
                                      </p:cBhvr>
                                      <p:to>
                                        <p:strVal val="visible"/>
                                      </p:to>
                                    </p:set>
                                    <p:animEffect transition="in" filter="checkerboard(across)">
                                      <p:cBhvr>
                                        <p:cTn id="17" dur="500"/>
                                        <p:tgtEl>
                                          <p:spTgt spid="17422"/>
                                        </p:tgtEl>
                                      </p:cBhvr>
                                    </p:animEffect>
                                  </p:childTnLst>
                                </p:cTn>
                              </p:par>
                            </p:childTnLst>
                          </p:cTn>
                        </p:par>
                        <p:par>
                          <p:cTn id="18" fill="hold" nodeType="afterGroup">
                            <p:stCondLst>
                              <p:cond delay="500"/>
                            </p:stCondLst>
                            <p:childTnLst>
                              <p:par>
                                <p:cTn id="19" presetID="5" presetClass="entr" presetSubtype="10" fill="hold" nodeType="afterEffect">
                                  <p:stCondLst>
                                    <p:cond delay="0"/>
                                  </p:stCondLst>
                                  <p:childTnLst>
                                    <p:set>
                                      <p:cBhvr>
                                        <p:cTn id="20" dur="1" fill="hold">
                                          <p:stCondLst>
                                            <p:cond delay="0"/>
                                          </p:stCondLst>
                                        </p:cTn>
                                        <p:tgtEl>
                                          <p:spTgt spid="17419"/>
                                        </p:tgtEl>
                                        <p:attrNameLst>
                                          <p:attrName>style.visibility</p:attrName>
                                        </p:attrNameLst>
                                      </p:cBhvr>
                                      <p:to>
                                        <p:strVal val="visible"/>
                                      </p:to>
                                    </p:set>
                                    <p:animEffect transition="in" filter="checkerboard(across)">
                                      <p:cBhvr>
                                        <p:cTn id="21" dur="2000"/>
                                        <p:tgtEl>
                                          <p:spTgt spid="1741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xit" presetSubtype="10" fill="hold" nodeType="clickEffect">
                                  <p:stCondLst>
                                    <p:cond delay="0"/>
                                  </p:stCondLst>
                                  <p:childTnLst>
                                    <p:animEffect transition="out" filter="blinds(horizontal)">
                                      <p:cBhvr>
                                        <p:cTn id="25" dur="5000"/>
                                        <p:tgtEl>
                                          <p:spTgt spid="17419"/>
                                        </p:tgtEl>
                                      </p:cBhvr>
                                    </p:animEffect>
                                    <p:set>
                                      <p:cBhvr>
                                        <p:cTn id="26" dur="1" fill="hold">
                                          <p:stCondLst>
                                            <p:cond delay="4999"/>
                                          </p:stCondLst>
                                        </p:cTn>
                                        <p:tgtEl>
                                          <p:spTgt spid="17419"/>
                                        </p:tgtEl>
                                        <p:attrNameLst>
                                          <p:attrName>style.visibility</p:attrName>
                                        </p:attrNameLst>
                                      </p:cBhvr>
                                      <p:to>
                                        <p:strVal val="hidden"/>
                                      </p:to>
                                    </p:set>
                                  </p:childTnLst>
                                </p:cTn>
                              </p:par>
                            </p:childTnLst>
                          </p:cTn>
                        </p:par>
                        <p:par>
                          <p:cTn id="27" fill="hold" nodeType="afterGroup">
                            <p:stCondLst>
                              <p:cond delay="5000"/>
                            </p:stCondLst>
                            <p:childTnLst>
                              <p:par>
                                <p:cTn id="28" presetID="5" presetClass="entr" presetSubtype="10" fill="hold" nodeType="afterEffect">
                                  <p:stCondLst>
                                    <p:cond delay="0"/>
                                  </p:stCondLst>
                                  <p:childTnLst>
                                    <p:set>
                                      <p:cBhvr>
                                        <p:cTn id="29" dur="1" fill="hold">
                                          <p:stCondLst>
                                            <p:cond delay="0"/>
                                          </p:stCondLst>
                                        </p:cTn>
                                        <p:tgtEl>
                                          <p:spTgt spid="17427"/>
                                        </p:tgtEl>
                                        <p:attrNameLst>
                                          <p:attrName>style.visibility</p:attrName>
                                        </p:attrNameLst>
                                      </p:cBhvr>
                                      <p:to>
                                        <p:strVal val="visible"/>
                                      </p:to>
                                    </p:set>
                                    <p:animEffect transition="in" filter="checkerboard(across)">
                                      <p:cBhvr>
                                        <p:cTn id="30" dur="500"/>
                                        <p:tgtEl>
                                          <p:spTgt spid="1742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17423"/>
                                        </p:tgtEl>
                                        <p:attrNameLst>
                                          <p:attrName>style.visibility</p:attrName>
                                        </p:attrNameLst>
                                      </p:cBhvr>
                                      <p:to>
                                        <p:strVal val="visible"/>
                                      </p:to>
                                    </p:set>
                                    <p:animEffect transition="in" filter="diamond(in)">
                                      <p:cBhvr>
                                        <p:cTn id="35" dur="2000"/>
                                        <p:tgtEl>
                                          <p:spTgt spid="17423"/>
                                        </p:tgtEl>
                                      </p:cBhvr>
                                    </p:animEffect>
                                  </p:childTnLst>
                                </p:cTn>
                              </p:par>
                            </p:childTnLst>
                          </p:cTn>
                        </p:par>
                        <p:par>
                          <p:cTn id="36" fill="hold" nodeType="afterGroup">
                            <p:stCondLst>
                              <p:cond delay="2000"/>
                            </p:stCondLst>
                            <p:childTnLst>
                              <p:par>
                                <p:cTn id="37" presetID="21" presetClass="entr" presetSubtype="4" fill="hold" nodeType="afterEffect">
                                  <p:stCondLst>
                                    <p:cond delay="0"/>
                                  </p:stCondLst>
                                  <p:childTnLst>
                                    <p:set>
                                      <p:cBhvr>
                                        <p:cTn id="38" dur="1" fill="hold">
                                          <p:stCondLst>
                                            <p:cond delay="0"/>
                                          </p:stCondLst>
                                        </p:cTn>
                                        <p:tgtEl>
                                          <p:spTgt spid="17424"/>
                                        </p:tgtEl>
                                        <p:attrNameLst>
                                          <p:attrName>style.visibility</p:attrName>
                                        </p:attrNameLst>
                                      </p:cBhvr>
                                      <p:to>
                                        <p:strVal val="visible"/>
                                      </p:to>
                                    </p:set>
                                    <p:animEffect transition="in" filter="wheel(4)">
                                      <p:cBhvr>
                                        <p:cTn id="39" dur="1000"/>
                                        <p:tgtEl>
                                          <p:spTgt spid="17424"/>
                                        </p:tgtEl>
                                      </p:cBhvr>
                                    </p:animEffect>
                                  </p:childTnLst>
                                </p:cTn>
                              </p:par>
                            </p:childTnLst>
                          </p:cTn>
                        </p:par>
                        <p:par>
                          <p:cTn id="40" fill="hold" nodeType="afterGroup">
                            <p:stCondLst>
                              <p:cond delay="3000"/>
                            </p:stCondLst>
                            <p:childTnLst>
                              <p:par>
                                <p:cTn id="41" presetID="3" presetClass="entr" presetSubtype="10" fill="hold" nodeType="afterEffect">
                                  <p:stCondLst>
                                    <p:cond delay="0"/>
                                  </p:stCondLst>
                                  <p:childTnLst>
                                    <p:set>
                                      <p:cBhvr>
                                        <p:cTn id="42" dur="1" fill="hold">
                                          <p:stCondLst>
                                            <p:cond delay="0"/>
                                          </p:stCondLst>
                                        </p:cTn>
                                        <p:tgtEl>
                                          <p:spTgt spid="17425"/>
                                        </p:tgtEl>
                                        <p:attrNameLst>
                                          <p:attrName>style.visibility</p:attrName>
                                        </p:attrNameLst>
                                      </p:cBhvr>
                                      <p:to>
                                        <p:strVal val="visible"/>
                                      </p:to>
                                    </p:set>
                                    <p:animEffect transition="in" filter="blinds(horizontal)">
                                      <p:cBhvr>
                                        <p:cTn id="43" dur="1000"/>
                                        <p:tgtEl>
                                          <p:spTgt spid="1742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xit" presetSubtype="16" fill="hold" nodeType="clickEffect">
                                  <p:stCondLst>
                                    <p:cond delay="0"/>
                                  </p:stCondLst>
                                  <p:childTnLst>
                                    <p:animEffect transition="out" filter="diamond(in)">
                                      <p:cBhvr>
                                        <p:cTn id="47" dur="5000"/>
                                        <p:tgtEl>
                                          <p:spTgt spid="17425"/>
                                        </p:tgtEl>
                                      </p:cBhvr>
                                    </p:animEffect>
                                    <p:set>
                                      <p:cBhvr>
                                        <p:cTn id="48" dur="1" fill="hold">
                                          <p:stCondLst>
                                            <p:cond delay="4999"/>
                                          </p:stCondLst>
                                        </p:cTn>
                                        <p:tgtEl>
                                          <p:spTgt spid="17425"/>
                                        </p:tgtEl>
                                        <p:attrNameLst>
                                          <p:attrName>style.visibility</p:attrName>
                                        </p:attrNameLst>
                                      </p:cBhvr>
                                      <p:to>
                                        <p:strVal val="hidden"/>
                                      </p:to>
                                    </p:set>
                                  </p:childTnLst>
                                </p:cTn>
                              </p:par>
                            </p:childTnLst>
                          </p:cTn>
                        </p:par>
                        <p:par>
                          <p:cTn id="49" fill="hold" nodeType="afterGroup">
                            <p:stCondLst>
                              <p:cond delay="5000"/>
                            </p:stCondLst>
                            <p:childTnLst>
                              <p:par>
                                <p:cTn id="50" presetID="5" presetClass="entr" presetSubtype="10" fill="hold" nodeType="afterEffect">
                                  <p:stCondLst>
                                    <p:cond delay="0"/>
                                  </p:stCondLst>
                                  <p:childTnLst>
                                    <p:set>
                                      <p:cBhvr>
                                        <p:cTn id="51" dur="1" fill="hold">
                                          <p:stCondLst>
                                            <p:cond delay="0"/>
                                          </p:stCondLst>
                                        </p:cTn>
                                        <p:tgtEl>
                                          <p:spTgt spid="17426"/>
                                        </p:tgtEl>
                                        <p:attrNameLst>
                                          <p:attrName>style.visibility</p:attrName>
                                        </p:attrNameLst>
                                      </p:cBhvr>
                                      <p:to>
                                        <p:strVal val="visible"/>
                                      </p:to>
                                    </p:set>
                                    <p:animEffect transition="in" filter="checkerboard(across)">
                                      <p:cBhvr>
                                        <p:cTn id="52" dur="1000"/>
                                        <p:tgtEl>
                                          <p:spTgt spid="17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1" grpId="0"/>
      <p:bldP spid="17422" grpId="0"/>
      <p:bldP spid="174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5105400" y="2057400"/>
            <a:ext cx="40386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rgbClr val="0E6629"/>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sz="2800"/>
          </a:p>
        </p:txBody>
      </p:sp>
      <p:sp>
        <p:nvSpPr>
          <p:cNvPr id="12291" name="Text Box 4"/>
          <p:cNvSpPr txBox="1">
            <a:spLocks noChangeArrowheads="1"/>
          </p:cNvSpPr>
          <p:nvPr/>
        </p:nvSpPr>
        <p:spPr bwMode="auto">
          <a:xfrm>
            <a:off x="5715000" y="304800"/>
            <a:ext cx="150177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12292" name="Text Box 5"/>
          <p:cNvSpPr txBox="1">
            <a:spLocks noChangeArrowheads="1"/>
          </p:cNvSpPr>
          <p:nvPr/>
        </p:nvSpPr>
        <p:spPr bwMode="auto">
          <a:xfrm>
            <a:off x="1524000" y="4800600"/>
            <a:ext cx="108267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2293" name="Rectangle 8"/>
          <p:cNvSpPr>
            <a:spLocks noChangeArrowheads="1"/>
          </p:cNvSpPr>
          <p:nvPr/>
        </p:nvSpPr>
        <p:spPr bwMode="auto">
          <a:xfrm>
            <a:off x="0" y="304800"/>
            <a:ext cx="5105400" cy="1465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rPr>
              <a:t>   </a:t>
            </a:r>
            <a:r>
              <a:rPr lang="en-US" b="1" u="sng">
                <a:solidFill>
                  <a:srgbClr val="FF3300"/>
                </a:solidFill>
                <a:latin typeface="Times New Roman" panose="02020603050405020304" pitchFamily="18" charset="0"/>
              </a:rPr>
              <a:t>Đoạn 1:</a:t>
            </a:r>
            <a:r>
              <a:rPr lang="en-US" b="1">
                <a:solidFill>
                  <a:srgbClr val="0000FF"/>
                </a:solidFill>
              </a:rPr>
              <a:t> </a:t>
            </a:r>
            <a:r>
              <a:rPr lang="en-US" b="1">
                <a:solidFill>
                  <a:srgbClr val="0000FF"/>
                </a:solidFill>
                <a:latin typeface="Times New Roman" panose="02020603050405020304" pitchFamily="18" charset="0"/>
              </a:rPr>
              <a:t>Cây mai cao trên hai mét, dáng thanh,thân thẳng như thân trúc. Tán tròn tự nhiên xòe rộng ở phần gốc, thu dần thành một điểm ở đỉnh ngọn. Gốc lớn bằng bắp tay,cành vươn đều, nhánh nào cũng rắn chắc.</a:t>
            </a:r>
          </a:p>
        </p:txBody>
      </p:sp>
      <p:sp>
        <p:nvSpPr>
          <p:cNvPr id="12294" name="Text Box 9"/>
          <p:cNvSpPr txBox="1">
            <a:spLocks noChangeArrowheads="1"/>
          </p:cNvSpPr>
          <p:nvPr/>
        </p:nvSpPr>
        <p:spPr bwMode="auto">
          <a:xfrm>
            <a:off x="152400" y="2286000"/>
            <a:ext cx="4724400" cy="173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2:</a:t>
            </a:r>
            <a:r>
              <a:rPr lang="en-US" b="1">
                <a:solidFill>
                  <a:srgbClr val="0000FF"/>
                </a:solidFill>
                <a:latin typeface="Times New Roman" panose="02020603050405020304" pitchFamily="18" charset="0"/>
              </a:rPr>
              <a:t> Mai tứ quý nở bốn mùa. Cánh hoa vàng thẫm xếp thành ba lớp. Năm cánh dài đỏ tía như ức gà chọi, đỏ suốt từ đời hoa sang đời kết trái. Trái kết màu chín đậm, óng ánh như  những hạt cườm đính trên  tầng áo lá lúc nào cũng xum xuê một màu xanh chắc bền. </a:t>
            </a:r>
            <a:endParaRPr lang="en-US">
              <a:solidFill>
                <a:srgbClr val="0000FF"/>
              </a:solidFill>
              <a:latin typeface="Times New Roman" panose="02020603050405020304" pitchFamily="18" charset="0"/>
            </a:endParaRPr>
          </a:p>
        </p:txBody>
      </p:sp>
      <p:sp>
        <p:nvSpPr>
          <p:cNvPr id="12295" name="Text Box 10"/>
          <p:cNvSpPr txBox="1">
            <a:spLocks noChangeArrowheads="1"/>
          </p:cNvSpPr>
          <p:nvPr/>
        </p:nvSpPr>
        <p:spPr bwMode="auto">
          <a:xfrm>
            <a:off x="152400" y="4572000"/>
            <a:ext cx="4953000" cy="1465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3</a:t>
            </a:r>
            <a:r>
              <a:rPr lang="en-US" b="1" u="sng">
                <a:solidFill>
                  <a:srgbClr val="0000FF"/>
                </a:solidFill>
                <a:latin typeface="Times New Roman" panose="02020603050405020304" pitchFamily="18" charset="0"/>
              </a:rPr>
              <a:t>:</a:t>
            </a:r>
            <a:r>
              <a:rPr lang="en-US" b="1">
                <a:solidFill>
                  <a:srgbClr val="0000FF"/>
                </a:solidFill>
                <a:latin typeface="Times New Roman" panose="02020603050405020304" pitchFamily="18" charset="0"/>
              </a:rPr>
              <a:t>  Đứng trên cây ngắm hoa, xem lá, ta thầm cảm phục cái màu nhiệm của tạo vật trong sự hào phóng và lo xa: đã có mai vàng rực rỡ góp với muôn loài hoa ngày Tết, lại có mai tứ quý cần mẫn, thịnh vượng quanh năm.</a:t>
            </a:r>
            <a:endParaRPr lang="en-US">
              <a:solidFill>
                <a:srgbClr val="0000FF"/>
              </a:solidFill>
              <a:latin typeface="Times New Roman" panose="02020603050405020304" pitchFamily="18" charset="0"/>
            </a:endParaRPr>
          </a:p>
        </p:txBody>
      </p:sp>
      <p:sp>
        <p:nvSpPr>
          <p:cNvPr id="12296" name="Line 15"/>
          <p:cNvSpPr>
            <a:spLocks noChangeShapeType="1"/>
          </p:cNvSpPr>
          <p:nvPr/>
        </p:nvSpPr>
        <p:spPr bwMode="auto">
          <a:xfrm>
            <a:off x="5029200" y="0"/>
            <a:ext cx="0" cy="6858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2297" name="Line 16"/>
          <p:cNvSpPr>
            <a:spLocks noChangeShapeType="1"/>
          </p:cNvSpPr>
          <p:nvPr/>
        </p:nvSpPr>
        <p:spPr bwMode="auto">
          <a:xfrm flipV="1">
            <a:off x="0" y="2057400"/>
            <a:ext cx="9144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2298" name="Line 17"/>
          <p:cNvSpPr>
            <a:spLocks noChangeShapeType="1"/>
          </p:cNvSpPr>
          <p:nvPr/>
        </p:nvSpPr>
        <p:spPr bwMode="auto">
          <a:xfrm flipV="1">
            <a:off x="0" y="4343400"/>
            <a:ext cx="9144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8690" name="Text Box 18"/>
          <p:cNvSpPr txBox="1">
            <a:spLocks noChangeArrowheads="1"/>
          </p:cNvSpPr>
          <p:nvPr/>
        </p:nvSpPr>
        <p:spPr bwMode="auto">
          <a:xfrm>
            <a:off x="5105400" y="838200"/>
            <a:ext cx="40386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Giới thiệu bao quát về cây mai( chiều cao,dáng, thân, tán, gốc, cành, nhánh).</a:t>
            </a:r>
          </a:p>
        </p:txBody>
      </p:sp>
      <p:sp>
        <p:nvSpPr>
          <p:cNvPr id="28691" name="Text Box 19"/>
          <p:cNvSpPr txBox="1">
            <a:spLocks noChangeArrowheads="1"/>
          </p:cNvSpPr>
          <p:nvPr/>
        </p:nvSpPr>
        <p:spPr bwMode="auto">
          <a:xfrm>
            <a:off x="5486400" y="2895600"/>
            <a:ext cx="3352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Tả kĩ về cánh hoa và quả mai.</a:t>
            </a:r>
          </a:p>
        </p:txBody>
      </p:sp>
      <p:sp>
        <p:nvSpPr>
          <p:cNvPr id="28692" name="Text Box 20"/>
          <p:cNvSpPr txBox="1">
            <a:spLocks noChangeArrowheads="1"/>
          </p:cNvSpPr>
          <p:nvPr/>
        </p:nvSpPr>
        <p:spPr bwMode="auto">
          <a:xfrm>
            <a:off x="5257800" y="5181600"/>
            <a:ext cx="3657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Cảm nghĩ của người miêu tả.</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8690"/>
                                        </p:tgtEl>
                                        <p:attrNameLst>
                                          <p:attrName>style.visibility</p:attrName>
                                        </p:attrNameLst>
                                      </p:cBhvr>
                                      <p:to>
                                        <p:strVal val="visible"/>
                                      </p:to>
                                    </p:set>
                                    <p:anim calcmode="lin" valueType="num">
                                      <p:cBhvr>
                                        <p:cTn id="7" dur="1000" fill="hold"/>
                                        <p:tgtEl>
                                          <p:spTgt spid="28690"/>
                                        </p:tgtEl>
                                        <p:attrNameLst>
                                          <p:attrName>ppt_x</p:attrName>
                                        </p:attrNameLst>
                                      </p:cBhvr>
                                      <p:tavLst>
                                        <p:tav tm="0">
                                          <p:val>
                                            <p:strVal val="#ppt_x-.2"/>
                                          </p:val>
                                        </p:tav>
                                        <p:tav tm="100000">
                                          <p:val>
                                            <p:strVal val="#ppt_x"/>
                                          </p:val>
                                        </p:tav>
                                      </p:tavLst>
                                    </p:anim>
                                    <p:anim calcmode="lin" valueType="num">
                                      <p:cBhvr>
                                        <p:cTn id="8" dur="1000" fill="hold"/>
                                        <p:tgtEl>
                                          <p:spTgt spid="286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8691"/>
                                        </p:tgtEl>
                                        <p:attrNameLst>
                                          <p:attrName>style.visibility</p:attrName>
                                        </p:attrNameLst>
                                      </p:cBhvr>
                                      <p:to>
                                        <p:strVal val="visible"/>
                                      </p:to>
                                    </p:set>
                                    <p:anim calcmode="lin" valueType="num">
                                      <p:cBhvr>
                                        <p:cTn id="14" dur="1000" fill="hold"/>
                                        <p:tgtEl>
                                          <p:spTgt spid="28691"/>
                                        </p:tgtEl>
                                        <p:attrNameLst>
                                          <p:attrName>ppt_x</p:attrName>
                                        </p:attrNameLst>
                                      </p:cBhvr>
                                      <p:tavLst>
                                        <p:tav tm="0">
                                          <p:val>
                                            <p:strVal val="#ppt_x-.2"/>
                                          </p:val>
                                        </p:tav>
                                        <p:tav tm="100000">
                                          <p:val>
                                            <p:strVal val="#ppt_x"/>
                                          </p:val>
                                        </p:tav>
                                      </p:tavLst>
                                    </p:anim>
                                    <p:anim calcmode="lin" valueType="num">
                                      <p:cBhvr>
                                        <p:cTn id="15" dur="1000" fill="hold"/>
                                        <p:tgtEl>
                                          <p:spTgt spid="2869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869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8692"/>
                                        </p:tgtEl>
                                        <p:attrNameLst>
                                          <p:attrName>style.visibility</p:attrName>
                                        </p:attrNameLst>
                                      </p:cBhvr>
                                      <p:to>
                                        <p:strVal val="visible"/>
                                      </p:to>
                                    </p:set>
                                    <p:anim calcmode="lin" valueType="num">
                                      <p:cBhvr>
                                        <p:cTn id="21" dur="1000" fill="hold"/>
                                        <p:tgtEl>
                                          <p:spTgt spid="28692"/>
                                        </p:tgtEl>
                                        <p:attrNameLst>
                                          <p:attrName>ppt_x</p:attrName>
                                        </p:attrNameLst>
                                      </p:cBhvr>
                                      <p:tavLst>
                                        <p:tav tm="0">
                                          <p:val>
                                            <p:strVal val="#ppt_x-.2"/>
                                          </p:val>
                                        </p:tav>
                                        <p:tav tm="100000">
                                          <p:val>
                                            <p:strVal val="#ppt_x"/>
                                          </p:val>
                                        </p:tav>
                                      </p:tavLst>
                                    </p:anim>
                                    <p:anim calcmode="lin" valueType="num">
                                      <p:cBhvr>
                                        <p:cTn id="22" dur="1000" fill="hold"/>
                                        <p:tgtEl>
                                          <p:spTgt spid="2869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8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0" grpId="0"/>
      <p:bldP spid="28691" grpId="0"/>
      <p:bldP spid="28692"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Box 6"/>
          <p:cNvSpPr txBox="1">
            <a:spLocks noChangeArrowheads="1"/>
          </p:cNvSpPr>
          <p:nvPr/>
        </p:nvSpPr>
        <p:spPr bwMode="auto">
          <a:xfrm>
            <a:off x="1905000" y="2514600"/>
            <a:ext cx="519747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3315" name="Text Box 7"/>
          <p:cNvSpPr txBox="1">
            <a:spLocks noChangeArrowheads="1"/>
          </p:cNvSpPr>
          <p:nvPr/>
        </p:nvSpPr>
        <p:spPr bwMode="auto">
          <a:xfrm>
            <a:off x="1143000" y="2057400"/>
            <a:ext cx="6400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3316" name="Text Box 31"/>
          <p:cNvSpPr txBox="1">
            <a:spLocks noChangeArrowheads="1"/>
          </p:cNvSpPr>
          <p:nvPr/>
        </p:nvSpPr>
        <p:spPr bwMode="auto">
          <a:xfrm>
            <a:off x="5105400" y="5454650"/>
            <a:ext cx="30480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8468" name="AutoShape 36"/>
          <p:cNvSpPr>
            <a:spLocks noChangeArrowheads="1"/>
          </p:cNvSpPr>
          <p:nvPr/>
        </p:nvSpPr>
        <p:spPr bwMode="auto">
          <a:xfrm>
            <a:off x="2209800" y="228600"/>
            <a:ext cx="4724400" cy="1295400"/>
          </a:xfrm>
          <a:prstGeom prst="wedgeRoundRectCallout">
            <a:avLst>
              <a:gd name="adj1" fmla="val -38912"/>
              <a:gd name="adj2" fmla="val 81370"/>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a:latin typeface="Times New Roman" panose="02020603050405020304" pitchFamily="18" charset="0"/>
              </a:rPr>
              <a:t>Trình tự miêu tả của bài: </a:t>
            </a:r>
            <a:r>
              <a:rPr lang="en-US" sz="2400" b="1" i="1">
                <a:solidFill>
                  <a:srgbClr val="FF0066"/>
                </a:solidFill>
                <a:latin typeface="Times New Roman" panose="02020603050405020304" pitchFamily="18" charset="0"/>
              </a:rPr>
              <a:t>Cây mai tứ quý</a:t>
            </a:r>
            <a:r>
              <a:rPr lang="en-US" sz="2400" b="1">
                <a:latin typeface="Times New Roman" panose="02020603050405020304" pitchFamily="18" charset="0"/>
              </a:rPr>
              <a:t> có gì khác so với bài </a:t>
            </a:r>
            <a:r>
              <a:rPr lang="en-US" sz="2400" b="1" i="1">
                <a:solidFill>
                  <a:srgbClr val="FF0066"/>
                </a:solidFill>
                <a:latin typeface="Times New Roman" panose="02020603050405020304" pitchFamily="18" charset="0"/>
              </a:rPr>
              <a:t>Bãi ngô?</a:t>
            </a:r>
          </a:p>
        </p:txBody>
      </p:sp>
      <p:graphicFrame>
        <p:nvGraphicFramePr>
          <p:cNvPr id="18515" name="Group 83"/>
          <p:cNvGraphicFramePr>
            <a:graphicFrameLocks noGrp="1"/>
          </p:cNvGraphicFramePr>
          <p:nvPr>
            <p:ph sz="half" idx="2"/>
            <p:extLst>
              <p:ext uri="{D42A27DB-BD31-4B8C-83A1-F6EECF244321}">
                <p14:modId xmlns:p14="http://schemas.microsoft.com/office/powerpoint/2010/main" xmlns="" val="1812828491"/>
              </p:ext>
            </p:extLst>
          </p:nvPr>
        </p:nvGraphicFramePr>
        <p:xfrm>
          <a:off x="533400" y="1981200"/>
          <a:ext cx="8001000" cy="3665462"/>
        </p:xfrm>
        <a:graphic>
          <a:graphicData uri="http://schemas.openxmlformats.org/drawingml/2006/table">
            <a:tbl>
              <a:tblPr/>
              <a:tblGrid>
                <a:gridCol w="1293813">
                  <a:extLst>
                    <a:ext uri="{9D8B030D-6E8A-4147-A177-3AD203B41FA5}">
                      <a16:colId xmlns="" xmlns:a16="http://schemas.microsoft.com/office/drawing/2014/main" val="20000"/>
                    </a:ext>
                  </a:extLst>
                </a:gridCol>
                <a:gridCol w="3797300">
                  <a:extLst>
                    <a:ext uri="{9D8B030D-6E8A-4147-A177-3AD203B41FA5}">
                      <a16:colId xmlns="" xmlns:a16="http://schemas.microsoft.com/office/drawing/2014/main" val="20001"/>
                    </a:ext>
                  </a:extLst>
                </a:gridCol>
                <a:gridCol w="2909887">
                  <a:extLst>
                    <a:ext uri="{9D8B030D-6E8A-4147-A177-3AD203B41FA5}">
                      <a16:colId xmlns="" xmlns:a16="http://schemas.microsoft.com/office/drawing/2014/main" val="20002"/>
                    </a:ext>
                  </a:extLst>
                </a:gridCol>
              </a:tblGrid>
              <a:tr h="7620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smtClean="0">
                        <a:ln>
                          <a:noFill/>
                        </a:ln>
                        <a:solidFill>
                          <a:srgbClr val="FF3300"/>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rPr>
                        <a:t>Bãi</a:t>
                      </a:r>
                      <a:r>
                        <a:rPr kumimoji="0" lang="en-US" sz="2000" b="1" i="0" u="none" strike="noStrike" cap="none" normalizeH="0" baseline="0" dirty="0" smtClean="0">
                          <a:ln>
                            <a:noFill/>
                          </a:ln>
                          <a:solidFill>
                            <a:schemeClr val="tx1"/>
                          </a:solidFill>
                          <a:effectLst/>
                          <a:latin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rPr>
                        <a:t>ngô</a:t>
                      </a:r>
                      <a:endParaRPr kumimoji="0" lang="en-US" sz="2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rgbClr val="FF0000"/>
                          </a:solidFill>
                          <a:effectLst/>
                          <a:latin typeface="Times New Roman" pitchFamily="18" charset="0"/>
                        </a:rPr>
                        <a:t>(</a:t>
                      </a:r>
                      <a:r>
                        <a:rPr kumimoji="0" lang="en-US" sz="2000" b="1" i="1" u="none" strike="noStrike" cap="none" normalizeH="0" baseline="0" dirty="0" err="1" smtClean="0">
                          <a:ln>
                            <a:noFill/>
                          </a:ln>
                          <a:solidFill>
                            <a:srgbClr val="FF0000"/>
                          </a:solidFill>
                          <a:effectLst/>
                          <a:latin typeface="Times New Roman" pitchFamily="18" charset="0"/>
                        </a:rPr>
                        <a:t>Tả</a:t>
                      </a:r>
                      <a:r>
                        <a:rPr kumimoji="0" lang="en-US" sz="2000" b="1" i="1" u="none" strike="noStrike" cap="none" normalizeH="0" baseline="0" dirty="0" smtClean="0">
                          <a:ln>
                            <a:noFill/>
                          </a:ln>
                          <a:solidFill>
                            <a:srgbClr val="FF0000"/>
                          </a:solidFill>
                          <a:effectLst/>
                          <a:latin typeface="Times New Roman" pitchFamily="18" charset="0"/>
                        </a:rPr>
                        <a:t> </a:t>
                      </a:r>
                      <a:r>
                        <a:rPr kumimoji="0" lang="en-US" sz="2000" b="1" i="1" u="none" strike="noStrike" cap="none" normalizeH="0" baseline="0" dirty="0" err="1" smtClean="0">
                          <a:ln>
                            <a:noFill/>
                          </a:ln>
                          <a:solidFill>
                            <a:srgbClr val="FF0000"/>
                          </a:solidFill>
                          <a:effectLst/>
                          <a:latin typeface="Times New Roman" pitchFamily="18" charset="0"/>
                        </a:rPr>
                        <a:t>từng</a:t>
                      </a:r>
                      <a:r>
                        <a:rPr kumimoji="0" lang="en-US" sz="2000" b="1" i="1" u="none" strike="noStrike" cap="none" normalizeH="0" baseline="0" dirty="0" smtClean="0">
                          <a:ln>
                            <a:noFill/>
                          </a:ln>
                          <a:solidFill>
                            <a:srgbClr val="FF0000"/>
                          </a:solidFill>
                          <a:effectLst/>
                          <a:latin typeface="Times New Roman" pitchFamily="18" charset="0"/>
                        </a:rPr>
                        <a:t> </a:t>
                      </a:r>
                      <a:r>
                        <a:rPr kumimoji="0" lang="en-US" sz="2000" b="1" i="1" u="none" strike="noStrike" cap="none" normalizeH="0" baseline="0" dirty="0" err="1" smtClean="0">
                          <a:ln>
                            <a:noFill/>
                          </a:ln>
                          <a:solidFill>
                            <a:srgbClr val="FF0000"/>
                          </a:solidFill>
                          <a:effectLst/>
                          <a:latin typeface="Times New Roman" pitchFamily="18" charset="0"/>
                        </a:rPr>
                        <a:t>thời</a:t>
                      </a:r>
                      <a:r>
                        <a:rPr kumimoji="0" lang="en-US" sz="2000" b="1" i="1" u="none" strike="noStrike" cap="none" normalizeH="0" baseline="0" dirty="0" smtClean="0">
                          <a:ln>
                            <a:noFill/>
                          </a:ln>
                          <a:solidFill>
                            <a:srgbClr val="FF0000"/>
                          </a:solidFill>
                          <a:effectLst/>
                          <a:latin typeface="Times New Roman" pitchFamily="18" charset="0"/>
                        </a:rPr>
                        <a:t> </a:t>
                      </a:r>
                      <a:r>
                        <a:rPr kumimoji="0" lang="en-US" sz="2000" b="1" i="1" u="none" strike="noStrike" cap="none" normalizeH="0" baseline="0" dirty="0" err="1" smtClean="0">
                          <a:ln>
                            <a:noFill/>
                          </a:ln>
                          <a:solidFill>
                            <a:srgbClr val="FF0000"/>
                          </a:solidFill>
                          <a:effectLst/>
                          <a:latin typeface="Times New Roman" pitchFamily="18" charset="0"/>
                        </a:rPr>
                        <a:t>kì</a:t>
                      </a:r>
                      <a:r>
                        <a:rPr kumimoji="0" lang="en-US" sz="2000" b="1" i="1" u="none" strike="noStrike" cap="none" normalizeH="0" baseline="0" dirty="0" smtClean="0">
                          <a:ln>
                            <a:noFill/>
                          </a:ln>
                          <a:solidFill>
                            <a:srgbClr val="FF0000"/>
                          </a:solidFill>
                          <a:effectLst/>
                          <a:latin typeface="Times New Roman" pitchFamily="18" charset="0"/>
                        </a:rPr>
                        <a:t> </a:t>
                      </a:r>
                      <a:r>
                        <a:rPr kumimoji="0" lang="en-US" sz="2000" b="1" i="1" u="none" strike="noStrike" cap="none" normalizeH="0" baseline="0" dirty="0" err="1" smtClean="0">
                          <a:ln>
                            <a:noFill/>
                          </a:ln>
                          <a:solidFill>
                            <a:srgbClr val="FF0000"/>
                          </a:solidFill>
                          <a:effectLst/>
                          <a:latin typeface="Times New Roman" pitchFamily="18" charset="0"/>
                        </a:rPr>
                        <a:t>phát</a:t>
                      </a:r>
                      <a:r>
                        <a:rPr kumimoji="0" lang="en-US" sz="2000" b="1" i="1" u="none" strike="noStrike" cap="none" normalizeH="0" baseline="0" dirty="0" smtClean="0">
                          <a:ln>
                            <a:noFill/>
                          </a:ln>
                          <a:solidFill>
                            <a:srgbClr val="FF0000"/>
                          </a:solidFill>
                          <a:effectLst/>
                          <a:latin typeface="Times New Roman" pitchFamily="18" charset="0"/>
                        </a:rPr>
                        <a:t> </a:t>
                      </a:r>
                      <a:r>
                        <a:rPr kumimoji="0" lang="en-US" sz="2000" b="1" i="1" u="none" strike="noStrike" cap="none" normalizeH="0" baseline="0" dirty="0" err="1" smtClean="0">
                          <a:ln>
                            <a:noFill/>
                          </a:ln>
                          <a:solidFill>
                            <a:srgbClr val="FF0000"/>
                          </a:solidFill>
                          <a:effectLst/>
                          <a:latin typeface="Times New Roman" pitchFamily="18" charset="0"/>
                        </a:rPr>
                        <a:t>triển</a:t>
                      </a:r>
                      <a:r>
                        <a:rPr kumimoji="0" lang="en-US" sz="2000" b="1" i="1" u="none" strike="noStrike" cap="none" normalizeH="0" baseline="0" dirty="0" smtClean="0">
                          <a:ln>
                            <a:noFill/>
                          </a:ln>
                          <a:solidFill>
                            <a:srgbClr val="FF0000"/>
                          </a:solidFill>
                          <a:effectLst/>
                          <a:latin typeface="Times New Roman" pitchFamily="18" charset="0"/>
                        </a:rPr>
                        <a:t> </a:t>
                      </a:r>
                      <a:r>
                        <a:rPr kumimoji="0" lang="en-US" sz="2000" b="1" i="1" u="none" strike="noStrike" cap="none" normalizeH="0" baseline="0" dirty="0" err="1" smtClean="0">
                          <a:ln>
                            <a:noFill/>
                          </a:ln>
                          <a:solidFill>
                            <a:srgbClr val="FF0000"/>
                          </a:solidFill>
                          <a:effectLst/>
                          <a:latin typeface="Times New Roman" pitchFamily="18" charset="0"/>
                        </a:rPr>
                        <a:t>của</a:t>
                      </a:r>
                      <a:r>
                        <a:rPr kumimoji="0" lang="en-US" sz="2000" b="1" i="1" u="none" strike="noStrike" cap="none" normalizeH="0" baseline="0" dirty="0" smtClean="0">
                          <a:ln>
                            <a:noFill/>
                          </a:ln>
                          <a:solidFill>
                            <a:srgbClr val="FF0000"/>
                          </a:solidFill>
                          <a:effectLst/>
                          <a:latin typeface="Times New Roman" pitchFamily="18" charset="0"/>
                        </a:rPr>
                        <a:t> </a:t>
                      </a:r>
                      <a:r>
                        <a:rPr kumimoji="0" lang="en-US" sz="2000" b="1" i="1" u="none" strike="noStrike" cap="none" normalizeH="0" baseline="0" dirty="0" err="1" smtClean="0">
                          <a:ln>
                            <a:noFill/>
                          </a:ln>
                          <a:solidFill>
                            <a:srgbClr val="FF0000"/>
                          </a:solidFill>
                          <a:effectLst/>
                          <a:latin typeface="Times New Roman" pitchFamily="18" charset="0"/>
                        </a:rPr>
                        <a:t>cây</a:t>
                      </a:r>
                      <a:r>
                        <a:rPr kumimoji="0" lang="en-US" sz="2000" b="1" i="1" u="none" strike="noStrike" cap="none" normalizeH="0" baseline="0" dirty="0" smtClean="0">
                          <a:ln>
                            <a:noFill/>
                          </a:ln>
                          <a:solidFill>
                            <a:srgbClr val="FF0000"/>
                          </a:solidFill>
                          <a:effectLst/>
                          <a:latin typeface="Times New Roman" pitchFamily="18" charset="0"/>
                        </a:rPr>
                        <a: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rPr>
                        <a:t>Cây</a:t>
                      </a:r>
                      <a:r>
                        <a:rPr kumimoji="0" lang="en-US" sz="1800" b="1" i="0" u="none" strike="noStrike" cap="none" normalizeH="0" baseline="0" dirty="0" smtClean="0">
                          <a:ln>
                            <a:noFill/>
                          </a:ln>
                          <a:solidFill>
                            <a:schemeClr val="tx1"/>
                          </a:solidFill>
                          <a:effectLst/>
                          <a:latin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rPr>
                        <a:t>mai</a:t>
                      </a:r>
                      <a:r>
                        <a:rPr kumimoji="0" lang="en-US" sz="1800" b="1" i="0" u="none" strike="noStrike" cap="none" normalizeH="0" baseline="0" dirty="0" smtClean="0">
                          <a:ln>
                            <a:noFill/>
                          </a:ln>
                          <a:solidFill>
                            <a:schemeClr val="tx1"/>
                          </a:solidFill>
                          <a:effectLst/>
                          <a:latin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rPr>
                        <a:t>tứ</a:t>
                      </a:r>
                      <a:r>
                        <a:rPr kumimoji="0" lang="en-US" sz="1800" b="1" i="0" u="none" strike="noStrike" cap="none" normalizeH="0" baseline="0" dirty="0" smtClean="0">
                          <a:ln>
                            <a:noFill/>
                          </a:ln>
                          <a:solidFill>
                            <a:schemeClr val="tx1"/>
                          </a:solidFill>
                          <a:effectLst/>
                          <a:latin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rPr>
                        <a:t>quý</a:t>
                      </a:r>
                      <a:endParaRPr kumimoji="0" lang="en-US" sz="1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smtClean="0">
                          <a:ln>
                            <a:noFill/>
                          </a:ln>
                          <a:solidFill>
                            <a:srgbClr val="FF0000"/>
                          </a:solidFill>
                          <a:effectLst/>
                          <a:latin typeface="Times New Roman" pitchFamily="18" charset="0"/>
                        </a:rPr>
                        <a:t>(</a:t>
                      </a:r>
                      <a:r>
                        <a:rPr kumimoji="0" lang="en-US" sz="1800" b="1" i="1" u="none" strike="noStrike" cap="none" normalizeH="0" baseline="0" dirty="0" err="1" smtClean="0">
                          <a:ln>
                            <a:noFill/>
                          </a:ln>
                          <a:solidFill>
                            <a:srgbClr val="FF0000"/>
                          </a:solidFill>
                          <a:effectLst/>
                          <a:latin typeface="Times New Roman" pitchFamily="18" charset="0"/>
                        </a:rPr>
                        <a:t>Tả</a:t>
                      </a:r>
                      <a:r>
                        <a:rPr kumimoji="0" lang="en-US" sz="1800" b="1" i="1" u="none" strike="noStrike" cap="none" normalizeH="0" baseline="0" dirty="0" smtClean="0">
                          <a:ln>
                            <a:noFill/>
                          </a:ln>
                          <a:solidFill>
                            <a:srgbClr val="FF0000"/>
                          </a:solidFill>
                          <a:effectLst/>
                          <a:latin typeface="Times New Roman" pitchFamily="18" charset="0"/>
                        </a:rPr>
                        <a:t> </a:t>
                      </a:r>
                      <a:r>
                        <a:rPr kumimoji="0" lang="en-US" sz="1800" b="1" i="1" u="none" strike="noStrike" cap="none" normalizeH="0" baseline="0" dirty="0" err="1" smtClean="0">
                          <a:ln>
                            <a:noFill/>
                          </a:ln>
                          <a:solidFill>
                            <a:srgbClr val="FF0000"/>
                          </a:solidFill>
                          <a:effectLst/>
                          <a:latin typeface="Times New Roman" pitchFamily="18" charset="0"/>
                        </a:rPr>
                        <a:t>từng</a:t>
                      </a:r>
                      <a:r>
                        <a:rPr kumimoji="0" lang="en-US" sz="1800" b="1" i="1" u="none" strike="noStrike" cap="none" normalizeH="0" baseline="0" dirty="0" smtClean="0">
                          <a:ln>
                            <a:noFill/>
                          </a:ln>
                          <a:solidFill>
                            <a:srgbClr val="FF0000"/>
                          </a:solidFill>
                          <a:effectLst/>
                          <a:latin typeface="Times New Roman" pitchFamily="18" charset="0"/>
                        </a:rPr>
                        <a:t> </a:t>
                      </a:r>
                      <a:r>
                        <a:rPr kumimoji="0" lang="en-US" sz="1800" b="1" i="1" u="none" strike="noStrike" cap="none" normalizeH="0" baseline="0" dirty="0" err="1" smtClean="0">
                          <a:ln>
                            <a:noFill/>
                          </a:ln>
                          <a:solidFill>
                            <a:srgbClr val="FF0000"/>
                          </a:solidFill>
                          <a:effectLst/>
                          <a:latin typeface="Times New Roman" pitchFamily="18" charset="0"/>
                        </a:rPr>
                        <a:t>bộ</a:t>
                      </a:r>
                      <a:r>
                        <a:rPr kumimoji="0" lang="en-US" sz="1800" b="1" i="1" u="none" strike="noStrike" cap="none" normalizeH="0" baseline="0" dirty="0" smtClean="0">
                          <a:ln>
                            <a:noFill/>
                          </a:ln>
                          <a:solidFill>
                            <a:srgbClr val="FF0000"/>
                          </a:solidFill>
                          <a:effectLst/>
                          <a:latin typeface="Times New Roman" pitchFamily="18" charset="0"/>
                        </a:rPr>
                        <a:t> </a:t>
                      </a:r>
                      <a:r>
                        <a:rPr kumimoji="0" lang="en-US" sz="1800" b="1" i="1" u="none" strike="noStrike" cap="none" normalizeH="0" baseline="0" dirty="0" err="1" smtClean="0">
                          <a:ln>
                            <a:noFill/>
                          </a:ln>
                          <a:solidFill>
                            <a:srgbClr val="FF0000"/>
                          </a:solidFill>
                          <a:effectLst/>
                          <a:latin typeface="Times New Roman" pitchFamily="18" charset="0"/>
                        </a:rPr>
                        <a:t>phận</a:t>
                      </a:r>
                      <a:r>
                        <a:rPr kumimoji="0" lang="en-US" sz="1800" b="1" i="1" u="none" strike="noStrike" cap="none" normalizeH="0" baseline="0" dirty="0" smtClean="0">
                          <a:ln>
                            <a:noFill/>
                          </a:ln>
                          <a:solidFill>
                            <a:srgbClr val="FF0000"/>
                          </a:solidFill>
                          <a:effectLst/>
                          <a:latin typeface="Times New Roman" pitchFamily="18" charset="0"/>
                        </a:rPr>
                        <a:t> </a:t>
                      </a:r>
                      <a:r>
                        <a:rPr kumimoji="0" lang="en-US" sz="1800" b="1" i="1" u="none" strike="noStrike" cap="none" normalizeH="0" baseline="0" dirty="0" err="1" smtClean="0">
                          <a:ln>
                            <a:noFill/>
                          </a:ln>
                          <a:solidFill>
                            <a:srgbClr val="FF0000"/>
                          </a:solidFill>
                          <a:effectLst/>
                          <a:latin typeface="Times New Roman" pitchFamily="18" charset="0"/>
                        </a:rPr>
                        <a:t>của</a:t>
                      </a:r>
                      <a:r>
                        <a:rPr kumimoji="0" lang="en-US" sz="1800" b="1" i="1" u="none" strike="noStrike" cap="none" normalizeH="0" baseline="0" dirty="0" smtClean="0">
                          <a:ln>
                            <a:noFill/>
                          </a:ln>
                          <a:solidFill>
                            <a:srgbClr val="FF0000"/>
                          </a:solidFill>
                          <a:effectLst/>
                          <a:latin typeface="Times New Roman" pitchFamily="18" charset="0"/>
                        </a:rPr>
                        <a:t> </a:t>
                      </a:r>
                      <a:r>
                        <a:rPr kumimoji="0" lang="en-US" sz="1800" b="1" i="1" u="none" strike="noStrike" cap="none" normalizeH="0" baseline="0" dirty="0" err="1" smtClean="0">
                          <a:ln>
                            <a:noFill/>
                          </a:ln>
                          <a:solidFill>
                            <a:srgbClr val="FF0000"/>
                          </a:solidFill>
                          <a:effectLst/>
                          <a:latin typeface="Times New Roman" pitchFamily="18" charset="0"/>
                        </a:rPr>
                        <a:t>cây</a:t>
                      </a:r>
                      <a:r>
                        <a:rPr kumimoji="0" lang="en-US" sz="1800" b="1" i="1" u="none" strike="noStrike" cap="none" normalizeH="0" baseline="0" dirty="0" smtClean="0">
                          <a:ln>
                            <a:noFill/>
                          </a:ln>
                          <a:solidFill>
                            <a:srgbClr val="FF0000"/>
                          </a:solidFill>
                          <a:effectLst/>
                          <a:latin typeface="Times New Roman" pitchFamily="18" charset="0"/>
                        </a:rPr>
                        <a:t>)</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9526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3300"/>
                          </a:solidFill>
                          <a:effectLst/>
                          <a:latin typeface="Times New Roman" pitchFamily="18" charset="0"/>
                        </a:rPr>
                        <a:t>Đoạn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3300"/>
                          </a:solidFill>
                          <a:effectLst/>
                          <a:latin typeface="Times New Roman" pitchFamily="18" charset="0"/>
                        </a:rPr>
                        <a:t>(Mở bài)</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FF"/>
                          </a:solidFill>
                          <a:effectLst/>
                          <a:latin typeface="Times New Roman" pitchFamily="18" charset="0"/>
                        </a:rPr>
                        <a:t>Giới thiệu bao quát bãi ngô. Tả cây ngô từ lúc còn non đến khi xanh tốt.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FF"/>
                          </a:solidFill>
                          <a:effectLst/>
                          <a:latin typeface="Times New Roman" pitchFamily="18" charset="0"/>
                        </a:rPr>
                        <a:t>Giới thiệu bao quát về cây mai (chiều cao,dáng, thân, tán, gốc, cành, nhánh).</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9510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3300"/>
                          </a:solidFill>
                          <a:effectLst/>
                          <a:latin typeface="Times New Roman" pitchFamily="18" charset="0"/>
                        </a:rPr>
                        <a:t>Đoạn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3300"/>
                          </a:solidFill>
                          <a:effectLst/>
                          <a:latin typeface="Times New Roman" pitchFamily="18" charset="0"/>
                        </a:rPr>
                        <a:t>(Thân bài)</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FF"/>
                          </a:solidFill>
                          <a:effectLst/>
                          <a:latin typeface="Times New Roman" pitchFamily="18" charset="0"/>
                        </a:rPr>
                        <a:t>Tả hoa và búp ngô non giai đoạn đơm hoa kết trái.</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FF"/>
                          </a:solidFill>
                          <a:effectLst/>
                          <a:latin typeface="Times New Roman" pitchFamily="18" charset="0"/>
                        </a:rPr>
                        <a:t>Đi sâu tả cánh hoa và trái cây.</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6950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3300"/>
                          </a:solidFill>
                          <a:effectLst/>
                          <a:latin typeface="Times New Roman" pitchFamily="18" charset="0"/>
                        </a:rPr>
                        <a:t>Đoạn 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3300"/>
                          </a:solidFill>
                          <a:effectLst/>
                          <a:latin typeface="Times New Roman" pitchFamily="18" charset="0"/>
                        </a:rPr>
                        <a:t>(Kết bài)</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FF"/>
                          </a:solidFill>
                          <a:effectLst/>
                          <a:latin typeface="Times New Roman" pitchFamily="18" charset="0"/>
                        </a:rPr>
                        <a:t>Tả hoa, lá và bắp ngô giai đoạn thu hoạch được.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rgbClr val="0000FF"/>
                          </a:solidFill>
                          <a:effectLst/>
                          <a:latin typeface="Times New Roman" pitchFamily="18" charset="0"/>
                        </a:rPr>
                        <a:t>Nêu</a:t>
                      </a:r>
                      <a:r>
                        <a:rPr kumimoji="0" lang="en-US" sz="1800" b="1" i="0" u="none" strike="noStrike" cap="none" normalizeH="0" baseline="0" dirty="0" smtClean="0">
                          <a:ln>
                            <a:noFill/>
                          </a:ln>
                          <a:solidFill>
                            <a:srgbClr val="0000FF"/>
                          </a:solidFill>
                          <a:effectLst/>
                          <a:latin typeface="Times New Roman" pitchFamily="18" charset="0"/>
                        </a:rPr>
                        <a:t> </a:t>
                      </a:r>
                      <a:r>
                        <a:rPr kumimoji="0" lang="en-US" sz="1800" b="1" i="0" u="none" strike="noStrike" cap="none" normalizeH="0" baseline="0" dirty="0" err="1" smtClean="0">
                          <a:ln>
                            <a:noFill/>
                          </a:ln>
                          <a:solidFill>
                            <a:srgbClr val="0000FF"/>
                          </a:solidFill>
                          <a:effectLst/>
                          <a:latin typeface="Times New Roman" pitchFamily="18" charset="0"/>
                        </a:rPr>
                        <a:t>cảm</a:t>
                      </a:r>
                      <a:r>
                        <a:rPr kumimoji="0" lang="en-US" sz="1800" b="1" i="0" u="none" strike="noStrike" cap="none" normalizeH="0" baseline="0" dirty="0" smtClean="0">
                          <a:ln>
                            <a:noFill/>
                          </a:ln>
                          <a:solidFill>
                            <a:srgbClr val="0000FF"/>
                          </a:solidFill>
                          <a:effectLst/>
                          <a:latin typeface="Times New Roman" pitchFamily="18" charset="0"/>
                        </a:rPr>
                        <a:t> </a:t>
                      </a:r>
                      <a:r>
                        <a:rPr kumimoji="0" lang="en-US" sz="1800" b="1" i="0" u="none" strike="noStrike" cap="none" normalizeH="0" baseline="0" dirty="0" err="1" smtClean="0">
                          <a:ln>
                            <a:noFill/>
                          </a:ln>
                          <a:solidFill>
                            <a:srgbClr val="0000FF"/>
                          </a:solidFill>
                          <a:effectLst/>
                          <a:latin typeface="Times New Roman" pitchFamily="18" charset="0"/>
                        </a:rPr>
                        <a:t>nghĩ</a:t>
                      </a:r>
                      <a:r>
                        <a:rPr kumimoji="0" lang="en-US" sz="1800" b="1" i="0" u="none" strike="noStrike" cap="none" normalizeH="0" baseline="0" dirty="0" smtClean="0">
                          <a:ln>
                            <a:noFill/>
                          </a:ln>
                          <a:solidFill>
                            <a:srgbClr val="0000FF"/>
                          </a:solidFill>
                          <a:effectLst/>
                          <a:latin typeface="Times New Roman" pitchFamily="18" charset="0"/>
                        </a:rPr>
                        <a:t> </a:t>
                      </a:r>
                      <a:r>
                        <a:rPr kumimoji="0" lang="en-US" sz="1800" b="1" i="0" u="none" strike="noStrike" cap="none" normalizeH="0" baseline="0" dirty="0" err="1" smtClean="0">
                          <a:ln>
                            <a:noFill/>
                          </a:ln>
                          <a:solidFill>
                            <a:srgbClr val="0000FF"/>
                          </a:solidFill>
                          <a:effectLst/>
                          <a:latin typeface="Times New Roman" pitchFamily="18" charset="0"/>
                        </a:rPr>
                        <a:t>của</a:t>
                      </a:r>
                      <a:r>
                        <a:rPr kumimoji="0" lang="en-US" sz="1800" b="1" i="0" u="none" strike="noStrike" cap="none" normalizeH="0" baseline="0" dirty="0" smtClean="0">
                          <a:ln>
                            <a:noFill/>
                          </a:ln>
                          <a:solidFill>
                            <a:srgbClr val="0000FF"/>
                          </a:solidFill>
                          <a:effectLst/>
                          <a:latin typeface="Times New Roman" pitchFamily="18" charset="0"/>
                        </a:rPr>
                        <a:t> </a:t>
                      </a:r>
                      <a:r>
                        <a:rPr kumimoji="0" lang="en-US" sz="1800" b="1" i="0" u="none" strike="noStrike" cap="none" normalizeH="0" baseline="0" dirty="0" err="1" smtClean="0">
                          <a:ln>
                            <a:noFill/>
                          </a:ln>
                          <a:solidFill>
                            <a:srgbClr val="0000FF"/>
                          </a:solidFill>
                          <a:effectLst/>
                          <a:latin typeface="Times New Roman" pitchFamily="18" charset="0"/>
                        </a:rPr>
                        <a:t>người</a:t>
                      </a:r>
                      <a:r>
                        <a:rPr kumimoji="0" lang="en-US" sz="1800" b="1" i="0" u="none" strike="noStrike" cap="none" normalizeH="0" baseline="0" dirty="0" smtClean="0">
                          <a:ln>
                            <a:noFill/>
                          </a:ln>
                          <a:solidFill>
                            <a:srgbClr val="0000FF"/>
                          </a:solidFill>
                          <a:effectLst/>
                          <a:latin typeface="Times New Roman" pitchFamily="18" charset="0"/>
                        </a:rPr>
                        <a:t> </a:t>
                      </a:r>
                      <a:r>
                        <a:rPr kumimoji="0" lang="en-US" sz="1800" b="1" i="0" u="none" strike="noStrike" cap="none" normalizeH="0" baseline="0" dirty="0" err="1" smtClean="0">
                          <a:ln>
                            <a:noFill/>
                          </a:ln>
                          <a:solidFill>
                            <a:srgbClr val="0000FF"/>
                          </a:solidFill>
                          <a:effectLst/>
                          <a:latin typeface="Times New Roman" pitchFamily="18" charset="0"/>
                        </a:rPr>
                        <a:t>miêu</a:t>
                      </a:r>
                      <a:r>
                        <a:rPr kumimoji="0" lang="en-US" sz="1800" b="1" i="0" u="none" strike="noStrike" cap="none" normalizeH="0" baseline="0" dirty="0" smtClean="0">
                          <a:ln>
                            <a:noFill/>
                          </a:ln>
                          <a:solidFill>
                            <a:srgbClr val="0000FF"/>
                          </a:solidFill>
                          <a:effectLst/>
                          <a:latin typeface="Times New Roman" pitchFamily="18" charset="0"/>
                        </a:rPr>
                        <a:t> </a:t>
                      </a:r>
                      <a:r>
                        <a:rPr kumimoji="0" lang="en-US" sz="1800" b="1" i="0" u="none" strike="noStrike" cap="none" normalizeH="0" baseline="0" dirty="0" err="1" smtClean="0">
                          <a:ln>
                            <a:noFill/>
                          </a:ln>
                          <a:solidFill>
                            <a:srgbClr val="0000FF"/>
                          </a:solidFill>
                          <a:effectLst/>
                          <a:latin typeface="Times New Roman" pitchFamily="18" charset="0"/>
                        </a:rPr>
                        <a:t>tả</a:t>
                      </a:r>
                      <a:r>
                        <a:rPr kumimoji="0" lang="en-US" sz="1800" b="1" i="0" u="none" strike="noStrike" cap="none" normalizeH="0" baseline="0" dirty="0" smtClean="0">
                          <a:ln>
                            <a:noFill/>
                          </a:ln>
                          <a:solidFill>
                            <a:srgbClr val="0000FF"/>
                          </a:solidFill>
                          <a:effectLst/>
                          <a:latin typeface="Times New Roman" pitchFamily="18" charset="0"/>
                        </a:rPr>
                        <a:t>.</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18512" name="Text Box 80"/>
          <p:cNvSpPr txBox="1">
            <a:spLocks noChangeArrowheads="1"/>
          </p:cNvSpPr>
          <p:nvPr/>
        </p:nvSpPr>
        <p:spPr bwMode="auto">
          <a:xfrm>
            <a:off x="533400" y="5638800"/>
            <a:ext cx="7467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i="1">
                <a:solidFill>
                  <a:srgbClr val="FF3300"/>
                </a:solidFill>
                <a:latin typeface="Times New Roman" panose="02020603050405020304" pitchFamily="18" charset="0"/>
              </a:rPr>
              <a:t>Từ cấu tạo của hai bài văn trên, rút ra nhận xét về cấu tạo của một bài văn miêu tả cây cối.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8468"/>
                                        </p:tgtEl>
                                        <p:attrNameLst>
                                          <p:attrName>style.visibility</p:attrName>
                                        </p:attrNameLst>
                                      </p:cBhvr>
                                      <p:to>
                                        <p:strVal val="visible"/>
                                      </p:to>
                                    </p:set>
                                  </p:childTnLst>
                                </p:cTn>
                              </p:par>
                            </p:childTnLst>
                          </p:cTn>
                        </p:par>
                        <p:par>
                          <p:cTn id="7" fill="hold" nodeType="afterGroup">
                            <p:stCondLst>
                              <p:cond delay="500"/>
                            </p:stCondLst>
                            <p:childTnLst>
                              <p:par>
                                <p:cTn id="8" presetID="5" presetClass="entr" presetSubtype="10" fill="hold" nodeType="afterEffect">
                                  <p:stCondLst>
                                    <p:cond delay="0"/>
                                  </p:stCondLst>
                                  <p:childTnLst>
                                    <p:set>
                                      <p:cBhvr>
                                        <p:cTn id="9" dur="1" fill="hold">
                                          <p:stCondLst>
                                            <p:cond delay="0"/>
                                          </p:stCondLst>
                                        </p:cTn>
                                        <p:tgtEl>
                                          <p:spTgt spid="18515"/>
                                        </p:tgtEl>
                                        <p:attrNameLst>
                                          <p:attrName>style.visibility</p:attrName>
                                        </p:attrNameLst>
                                      </p:cBhvr>
                                      <p:to>
                                        <p:strVal val="visible"/>
                                      </p:to>
                                    </p:set>
                                    <p:animEffect transition="in" filter="checkerboard(across)">
                                      <p:cBhvr>
                                        <p:cTn id="10" dur="500"/>
                                        <p:tgtEl>
                                          <p:spTgt spid="185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68" grpId="0" animBg="1" autoUpdateAnimBg="0"/>
      <p:bldP spid="1851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838200" y="381000"/>
            <a:ext cx="7162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14339" name="Text Box 4"/>
          <p:cNvSpPr txBox="1">
            <a:spLocks noChangeArrowheads="1"/>
          </p:cNvSpPr>
          <p:nvPr/>
        </p:nvSpPr>
        <p:spPr bwMode="auto">
          <a:xfrm>
            <a:off x="1447800" y="457200"/>
            <a:ext cx="6324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14340" name="Text Box 5"/>
          <p:cNvSpPr txBox="1">
            <a:spLocks noChangeArrowheads="1"/>
          </p:cNvSpPr>
          <p:nvPr/>
        </p:nvSpPr>
        <p:spPr bwMode="auto">
          <a:xfrm>
            <a:off x="1905000" y="762000"/>
            <a:ext cx="519747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4341" name="Text Box 7"/>
          <p:cNvSpPr txBox="1">
            <a:spLocks noChangeArrowheads="1"/>
          </p:cNvSpPr>
          <p:nvPr/>
        </p:nvSpPr>
        <p:spPr bwMode="auto">
          <a:xfrm>
            <a:off x="3429000" y="4876800"/>
            <a:ext cx="49530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30738" name="Text Box 18"/>
          <p:cNvSpPr txBox="1">
            <a:spLocks noChangeArrowheads="1"/>
          </p:cNvSpPr>
          <p:nvPr/>
        </p:nvSpPr>
        <p:spPr bwMode="auto">
          <a:xfrm>
            <a:off x="495300" y="14478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u="sng" dirty="0">
                <a:solidFill>
                  <a:srgbClr val="FF3300"/>
                </a:solidFill>
                <a:latin typeface="Times New Roman" panose="02020603050405020304" pitchFamily="18" charset="0"/>
              </a:rPr>
              <a:t>II. </a:t>
            </a:r>
            <a:r>
              <a:rPr lang="en-US" sz="2400" b="1" u="sng" dirty="0" err="1">
                <a:solidFill>
                  <a:srgbClr val="FF3300"/>
                </a:solidFill>
                <a:latin typeface="Times New Roman" panose="02020603050405020304" pitchFamily="18" charset="0"/>
              </a:rPr>
              <a:t>Ghi</a:t>
            </a:r>
            <a:r>
              <a:rPr lang="en-US" sz="2400" b="1" u="sng" dirty="0">
                <a:solidFill>
                  <a:srgbClr val="FF3300"/>
                </a:solidFill>
                <a:latin typeface="Times New Roman" panose="02020603050405020304" pitchFamily="18" charset="0"/>
              </a:rPr>
              <a:t> </a:t>
            </a:r>
            <a:r>
              <a:rPr lang="en-US" sz="2400" b="1" u="sng" dirty="0" err="1">
                <a:solidFill>
                  <a:srgbClr val="FF3300"/>
                </a:solidFill>
                <a:latin typeface="Times New Roman" panose="02020603050405020304" pitchFamily="18" charset="0"/>
              </a:rPr>
              <a:t>nhớ</a:t>
            </a:r>
            <a:r>
              <a:rPr lang="en-US" sz="2400" b="1" u="sng" dirty="0">
                <a:solidFill>
                  <a:srgbClr val="FF3300"/>
                </a:solidFill>
                <a:latin typeface="Times New Roman" panose="02020603050405020304" pitchFamily="18" charset="0"/>
              </a:rPr>
              <a:t>:</a:t>
            </a:r>
          </a:p>
        </p:txBody>
      </p:sp>
      <p:sp>
        <p:nvSpPr>
          <p:cNvPr id="30740" name="Text Box 20"/>
          <p:cNvSpPr txBox="1">
            <a:spLocks noChangeArrowheads="1"/>
          </p:cNvSpPr>
          <p:nvPr/>
        </p:nvSpPr>
        <p:spPr bwMode="auto">
          <a:xfrm>
            <a:off x="609600" y="-15875"/>
            <a:ext cx="7924800" cy="1323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sz="3200" b="1" dirty="0" smtClean="0">
              <a:solidFill>
                <a:srgbClr val="FF3300"/>
              </a:solidFill>
              <a:latin typeface="Times New Roman" panose="02020603050405020304" pitchFamily="18" charset="0"/>
            </a:endParaRPr>
          </a:p>
          <a:p>
            <a:pPr algn="ctr" eaLnBrk="1" hangingPunct="1">
              <a:spcBef>
                <a:spcPct val="50000"/>
              </a:spcBef>
            </a:pPr>
            <a:r>
              <a:rPr lang="en-US" sz="3200" b="1" dirty="0" smtClean="0">
                <a:solidFill>
                  <a:srgbClr val="FF3300"/>
                </a:solidFill>
                <a:latin typeface="Times New Roman" panose="02020603050405020304" pitchFamily="18" charset="0"/>
              </a:rPr>
              <a:t>CẤU </a:t>
            </a:r>
            <a:r>
              <a:rPr lang="en-US" sz="3200" b="1" dirty="0">
                <a:solidFill>
                  <a:srgbClr val="FF3300"/>
                </a:solidFill>
                <a:latin typeface="Times New Roman" panose="02020603050405020304" pitchFamily="18" charset="0"/>
              </a:rPr>
              <a:t>TẠO BÀI VĂN MIÊU TẢ CÂY CỐI</a:t>
            </a:r>
          </a:p>
        </p:txBody>
      </p:sp>
      <p:sp>
        <p:nvSpPr>
          <p:cNvPr id="14348" name="Text Box 21"/>
          <p:cNvSpPr txBox="1">
            <a:spLocks noChangeArrowheads="1"/>
          </p:cNvSpPr>
          <p:nvPr/>
        </p:nvSpPr>
        <p:spPr bwMode="auto">
          <a:xfrm>
            <a:off x="495300" y="1962716"/>
            <a:ext cx="8931275"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err="1">
                <a:solidFill>
                  <a:srgbClr val="0000FF"/>
                </a:solidFill>
              </a:rPr>
              <a:t>Bài</a:t>
            </a:r>
            <a:r>
              <a:rPr lang="en-US" sz="2400" b="1" dirty="0">
                <a:solidFill>
                  <a:srgbClr val="0000FF"/>
                </a:solidFill>
              </a:rPr>
              <a:t> </a:t>
            </a:r>
            <a:r>
              <a:rPr lang="en-US" sz="2400" b="1" dirty="0" err="1">
                <a:solidFill>
                  <a:srgbClr val="0000FF"/>
                </a:solidFill>
              </a:rPr>
              <a:t>văn</a:t>
            </a:r>
            <a:r>
              <a:rPr lang="en-US" sz="2400" b="1" dirty="0">
                <a:solidFill>
                  <a:srgbClr val="0000FF"/>
                </a:solidFill>
              </a:rPr>
              <a:t> </a:t>
            </a:r>
            <a:r>
              <a:rPr lang="en-US" sz="2400" b="1" dirty="0" err="1">
                <a:solidFill>
                  <a:srgbClr val="0000FF"/>
                </a:solidFill>
              </a:rPr>
              <a:t>miêu</a:t>
            </a:r>
            <a:r>
              <a:rPr lang="en-US" sz="2400" b="1" dirty="0">
                <a:solidFill>
                  <a:srgbClr val="0000FF"/>
                </a:solidFill>
              </a:rPr>
              <a:t> </a:t>
            </a:r>
            <a:r>
              <a:rPr lang="en-US" sz="2400" b="1" dirty="0" err="1">
                <a:solidFill>
                  <a:srgbClr val="0000FF"/>
                </a:solidFill>
              </a:rPr>
              <a:t>tả</a:t>
            </a:r>
            <a:r>
              <a:rPr lang="en-US" sz="2400" b="1" dirty="0">
                <a:solidFill>
                  <a:srgbClr val="0000FF"/>
                </a:solidFill>
              </a:rPr>
              <a:t> </a:t>
            </a:r>
            <a:r>
              <a:rPr lang="en-US" sz="2400" b="1" dirty="0" err="1">
                <a:solidFill>
                  <a:srgbClr val="0000FF"/>
                </a:solidFill>
              </a:rPr>
              <a:t>cây</a:t>
            </a:r>
            <a:r>
              <a:rPr lang="en-US" sz="2400" b="1" dirty="0">
                <a:solidFill>
                  <a:srgbClr val="0000FF"/>
                </a:solidFill>
              </a:rPr>
              <a:t> </a:t>
            </a:r>
            <a:r>
              <a:rPr lang="en-US" sz="2400" b="1" dirty="0" err="1">
                <a:solidFill>
                  <a:srgbClr val="0000FF"/>
                </a:solidFill>
              </a:rPr>
              <a:t>cối</a:t>
            </a:r>
            <a:r>
              <a:rPr lang="en-US" sz="2400" b="1" dirty="0">
                <a:solidFill>
                  <a:srgbClr val="0000FF"/>
                </a:solidFill>
              </a:rPr>
              <a:t> </a:t>
            </a:r>
            <a:r>
              <a:rPr lang="en-US" sz="2400" b="1" dirty="0" err="1">
                <a:solidFill>
                  <a:srgbClr val="0000FF"/>
                </a:solidFill>
              </a:rPr>
              <a:t>thường</a:t>
            </a:r>
            <a:r>
              <a:rPr lang="en-US" sz="2400" b="1" dirty="0">
                <a:solidFill>
                  <a:srgbClr val="0000FF"/>
                </a:solidFill>
              </a:rPr>
              <a:t> </a:t>
            </a:r>
            <a:r>
              <a:rPr lang="en-US" sz="2400" b="1" dirty="0" err="1">
                <a:solidFill>
                  <a:srgbClr val="0000FF"/>
                </a:solidFill>
              </a:rPr>
              <a:t>gồm</a:t>
            </a:r>
            <a:r>
              <a:rPr lang="en-US" sz="2400" b="1" dirty="0">
                <a:solidFill>
                  <a:srgbClr val="0000FF"/>
                </a:solidFill>
              </a:rPr>
              <a:t> </a:t>
            </a:r>
            <a:r>
              <a:rPr lang="en-US" sz="2400" b="1" dirty="0" err="1">
                <a:solidFill>
                  <a:srgbClr val="0000FF"/>
                </a:solidFill>
              </a:rPr>
              <a:t>có</a:t>
            </a:r>
            <a:r>
              <a:rPr lang="en-US" sz="2400" b="1" dirty="0">
                <a:solidFill>
                  <a:srgbClr val="0000FF"/>
                </a:solidFill>
              </a:rPr>
              <a:t> </a:t>
            </a:r>
            <a:r>
              <a:rPr lang="en-US" sz="2400" b="1" dirty="0" err="1">
                <a:solidFill>
                  <a:srgbClr val="C00000"/>
                </a:solidFill>
              </a:rPr>
              <a:t>ba</a:t>
            </a:r>
            <a:r>
              <a:rPr lang="en-US" sz="2400" b="1" dirty="0">
                <a:solidFill>
                  <a:srgbClr val="0000FF"/>
                </a:solidFill>
              </a:rPr>
              <a:t> </a:t>
            </a:r>
            <a:r>
              <a:rPr lang="en-US" sz="2400" b="1" dirty="0" err="1">
                <a:solidFill>
                  <a:srgbClr val="0000FF"/>
                </a:solidFill>
              </a:rPr>
              <a:t>phần</a:t>
            </a:r>
            <a:r>
              <a:rPr lang="en-US" sz="2400" b="1" dirty="0" smtClean="0">
                <a:solidFill>
                  <a:srgbClr val="FF3300"/>
                </a:solidFill>
              </a:rPr>
              <a:t>:</a:t>
            </a:r>
          </a:p>
          <a:p>
            <a:pPr eaLnBrk="1" hangingPunct="1"/>
            <a:endParaRPr lang="en-US" sz="2400" b="1" dirty="0">
              <a:solidFill>
                <a:srgbClr val="FF33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1529767032"/>
              </p:ext>
            </p:extLst>
          </p:nvPr>
        </p:nvGraphicFramePr>
        <p:xfrm>
          <a:off x="609600" y="2732155"/>
          <a:ext cx="7391400" cy="3287644"/>
        </p:xfrm>
        <a:graphic>
          <a:graphicData uri="http://schemas.openxmlformats.org/drawingml/2006/table">
            <a:tbl>
              <a:tblPr firstRow="1" bandRow="1">
                <a:tableStyleId>{5C22544A-7EE6-4342-B048-85BDC9FD1C3A}</a:tableStyleId>
              </a:tblPr>
              <a:tblGrid>
                <a:gridCol w="2053167">
                  <a:extLst>
                    <a:ext uri="{9D8B030D-6E8A-4147-A177-3AD203B41FA5}">
                      <a16:colId xmlns="" xmlns:a16="http://schemas.microsoft.com/office/drawing/2014/main" val="1462649733"/>
                    </a:ext>
                  </a:extLst>
                </a:gridCol>
                <a:gridCol w="5338233">
                  <a:extLst>
                    <a:ext uri="{9D8B030D-6E8A-4147-A177-3AD203B41FA5}">
                      <a16:colId xmlns="" xmlns:a16="http://schemas.microsoft.com/office/drawing/2014/main" val="3933654025"/>
                    </a:ext>
                  </a:extLst>
                </a:gridCol>
              </a:tblGrid>
              <a:tr h="852352">
                <a:tc>
                  <a:txBody>
                    <a:bodyPr/>
                    <a:lstStyle/>
                    <a:p>
                      <a:pPr algn="ctr"/>
                      <a:r>
                        <a:rPr lang="en-US" sz="2000" b="1" u="sng" dirty="0" err="1" smtClean="0">
                          <a:solidFill>
                            <a:srgbClr val="FF3300"/>
                          </a:solidFill>
                        </a:rPr>
                        <a:t>Mở</a:t>
                      </a:r>
                      <a:r>
                        <a:rPr lang="en-US" sz="2000" b="1" u="sng" dirty="0" smtClean="0">
                          <a:solidFill>
                            <a:srgbClr val="FF3300"/>
                          </a:solidFill>
                        </a:rPr>
                        <a:t> </a:t>
                      </a:r>
                      <a:r>
                        <a:rPr lang="en-US" sz="2000" b="1" u="sng" dirty="0" err="1" smtClean="0">
                          <a:solidFill>
                            <a:srgbClr val="FF3300"/>
                          </a:solidFill>
                        </a:rPr>
                        <a:t>bài</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00FF"/>
                          </a:solidFill>
                        </a:rPr>
                        <a:t>Tả</a:t>
                      </a:r>
                      <a:r>
                        <a:rPr lang="en-US" sz="1800" b="1" dirty="0" smtClean="0">
                          <a:solidFill>
                            <a:srgbClr val="0000FF"/>
                          </a:solidFill>
                        </a:rPr>
                        <a:t> </a:t>
                      </a:r>
                      <a:r>
                        <a:rPr lang="en-US" sz="1800" b="1" dirty="0" err="1" smtClean="0">
                          <a:solidFill>
                            <a:srgbClr val="0000FF"/>
                          </a:solidFill>
                        </a:rPr>
                        <a:t>hoặc</a:t>
                      </a:r>
                      <a:r>
                        <a:rPr lang="en-US" sz="1800" b="1" dirty="0" smtClean="0">
                          <a:solidFill>
                            <a:srgbClr val="0000FF"/>
                          </a:solidFill>
                        </a:rPr>
                        <a:t> </a:t>
                      </a:r>
                      <a:r>
                        <a:rPr lang="en-US" sz="1800" b="1" dirty="0" err="1" smtClean="0">
                          <a:solidFill>
                            <a:srgbClr val="0000FF"/>
                          </a:solidFill>
                        </a:rPr>
                        <a:t>giới</a:t>
                      </a:r>
                      <a:r>
                        <a:rPr lang="en-US" sz="1800" b="1" dirty="0" smtClean="0">
                          <a:solidFill>
                            <a:srgbClr val="0000FF"/>
                          </a:solidFill>
                        </a:rPr>
                        <a:t> </a:t>
                      </a:r>
                      <a:r>
                        <a:rPr lang="en-US" sz="1800" b="1" dirty="0" err="1" smtClean="0">
                          <a:solidFill>
                            <a:srgbClr val="0000FF"/>
                          </a:solidFill>
                        </a:rPr>
                        <a:t>thiệu</a:t>
                      </a:r>
                      <a:r>
                        <a:rPr lang="en-US" sz="1800" b="1" dirty="0" smtClean="0">
                          <a:solidFill>
                            <a:srgbClr val="0000FF"/>
                          </a:solidFill>
                        </a:rPr>
                        <a:t> </a:t>
                      </a:r>
                      <a:r>
                        <a:rPr lang="en-US" sz="1800" b="1" dirty="0" err="1" smtClean="0">
                          <a:solidFill>
                            <a:srgbClr val="0000FF"/>
                          </a:solidFill>
                        </a:rPr>
                        <a:t>bao</a:t>
                      </a:r>
                      <a:r>
                        <a:rPr lang="en-US" sz="1800" b="1" dirty="0" smtClean="0">
                          <a:solidFill>
                            <a:srgbClr val="0000FF"/>
                          </a:solidFill>
                        </a:rPr>
                        <a:t> </a:t>
                      </a:r>
                      <a:r>
                        <a:rPr lang="en-US" sz="1800" b="1" dirty="0" err="1" smtClean="0">
                          <a:solidFill>
                            <a:srgbClr val="0000FF"/>
                          </a:solidFill>
                        </a:rPr>
                        <a:t>quát</a:t>
                      </a:r>
                      <a:r>
                        <a:rPr lang="en-US" sz="1800" b="1" dirty="0" smtClean="0">
                          <a:solidFill>
                            <a:srgbClr val="0000FF"/>
                          </a:solidFill>
                        </a:rPr>
                        <a:t> </a:t>
                      </a:r>
                      <a:r>
                        <a:rPr lang="en-US" sz="1800" b="1" dirty="0" err="1" smtClean="0">
                          <a:solidFill>
                            <a:srgbClr val="0000FF"/>
                          </a:solidFill>
                        </a:rPr>
                        <a:t>về</a:t>
                      </a:r>
                      <a:r>
                        <a:rPr lang="en-US" sz="1800" b="1" dirty="0" smtClean="0">
                          <a:solidFill>
                            <a:srgbClr val="0000FF"/>
                          </a:solidFill>
                        </a:rPr>
                        <a:t> </a:t>
                      </a:r>
                      <a:r>
                        <a:rPr lang="en-US" sz="1800" b="1" dirty="0" err="1" smtClean="0">
                          <a:solidFill>
                            <a:srgbClr val="0000FF"/>
                          </a:solidFill>
                        </a:rPr>
                        <a:t>cây</a:t>
                      </a:r>
                      <a:r>
                        <a:rPr lang="en-US" sz="1800" b="1" dirty="0" smtClean="0">
                          <a:solidFill>
                            <a:srgbClr val="0000FF"/>
                          </a:solidFill>
                        </a:rPr>
                        <a:t>.</a:t>
                      </a:r>
                    </a:p>
                    <a:p>
                      <a:endParaRPr lang="en-US" dirty="0"/>
                    </a:p>
                  </a:txBody>
                  <a:tcPr/>
                </a:tc>
                <a:extLst>
                  <a:ext uri="{0D108BD9-81ED-4DB2-BD59-A6C34878D82A}">
                    <a16:rowId xmlns="" xmlns:a16="http://schemas.microsoft.com/office/drawing/2014/main" val="1220970266"/>
                  </a:ext>
                </a:extLst>
              </a:tr>
              <a:tr h="1217646">
                <a:tc>
                  <a:txBody>
                    <a:bodyPr/>
                    <a:lstStyle/>
                    <a:p>
                      <a:pPr algn="ctr"/>
                      <a:r>
                        <a:rPr lang="en-US" sz="2000" b="1" u="sng" dirty="0" err="1" smtClean="0">
                          <a:solidFill>
                            <a:srgbClr val="FF3300"/>
                          </a:solidFill>
                        </a:rPr>
                        <a:t>Thân</a:t>
                      </a:r>
                      <a:r>
                        <a:rPr lang="en-US" sz="2000" b="1" u="sng" dirty="0" smtClean="0">
                          <a:solidFill>
                            <a:srgbClr val="FF3300"/>
                          </a:solidFill>
                        </a:rPr>
                        <a:t> </a:t>
                      </a:r>
                      <a:r>
                        <a:rPr lang="en-US" sz="2000" b="1" u="sng" dirty="0" err="1" smtClean="0">
                          <a:solidFill>
                            <a:srgbClr val="FF3300"/>
                          </a:solidFill>
                        </a:rPr>
                        <a:t>bài</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00FF"/>
                          </a:solidFill>
                        </a:rPr>
                        <a:t>Tả</a:t>
                      </a:r>
                      <a:r>
                        <a:rPr lang="en-US" sz="1800" b="1" dirty="0" smtClean="0">
                          <a:solidFill>
                            <a:srgbClr val="0000FF"/>
                          </a:solidFill>
                        </a:rPr>
                        <a:t> </a:t>
                      </a:r>
                      <a:r>
                        <a:rPr lang="en-US" sz="1800" b="1" dirty="0" err="1" smtClean="0">
                          <a:solidFill>
                            <a:srgbClr val="0000FF"/>
                          </a:solidFill>
                        </a:rPr>
                        <a:t>từng</a:t>
                      </a:r>
                      <a:r>
                        <a:rPr lang="en-US" sz="1800" b="1" dirty="0" smtClean="0">
                          <a:solidFill>
                            <a:srgbClr val="0000FF"/>
                          </a:solidFill>
                        </a:rPr>
                        <a:t> </a:t>
                      </a:r>
                      <a:r>
                        <a:rPr lang="en-US" sz="1800" b="1" dirty="0" err="1" smtClean="0">
                          <a:solidFill>
                            <a:srgbClr val="0000FF"/>
                          </a:solidFill>
                        </a:rPr>
                        <a:t>bộ</a:t>
                      </a:r>
                      <a:r>
                        <a:rPr lang="en-US" sz="1800" b="1" dirty="0" smtClean="0">
                          <a:solidFill>
                            <a:srgbClr val="0000FF"/>
                          </a:solidFill>
                        </a:rPr>
                        <a:t> </a:t>
                      </a:r>
                      <a:r>
                        <a:rPr lang="en-US" sz="1800" b="1" dirty="0" err="1" smtClean="0">
                          <a:solidFill>
                            <a:srgbClr val="0000FF"/>
                          </a:solidFill>
                        </a:rPr>
                        <a:t>phận</a:t>
                      </a:r>
                      <a:r>
                        <a:rPr lang="en-US" sz="1800" b="1" dirty="0" smtClean="0">
                          <a:solidFill>
                            <a:srgbClr val="0000FF"/>
                          </a:solidFill>
                        </a:rPr>
                        <a:t> </a:t>
                      </a:r>
                      <a:r>
                        <a:rPr lang="en-US" sz="1800" b="1" dirty="0" err="1" smtClean="0">
                          <a:solidFill>
                            <a:srgbClr val="0000FF"/>
                          </a:solidFill>
                        </a:rPr>
                        <a:t>của</a:t>
                      </a:r>
                      <a:r>
                        <a:rPr lang="en-US" sz="1800" b="1" dirty="0" smtClean="0">
                          <a:solidFill>
                            <a:srgbClr val="0000FF"/>
                          </a:solidFill>
                        </a:rPr>
                        <a:t> </a:t>
                      </a:r>
                      <a:r>
                        <a:rPr lang="en-US" sz="1800" b="1" dirty="0" err="1" smtClean="0">
                          <a:solidFill>
                            <a:srgbClr val="0000FF"/>
                          </a:solidFill>
                        </a:rPr>
                        <a:t>cây</a:t>
                      </a:r>
                      <a:r>
                        <a:rPr lang="en-US" sz="1800" b="1" dirty="0" smtClean="0">
                          <a:solidFill>
                            <a:srgbClr val="0000FF"/>
                          </a:solidFill>
                        </a:rPr>
                        <a:t> </a:t>
                      </a:r>
                      <a:r>
                        <a:rPr lang="en-US" sz="1800" b="1" dirty="0" err="1" smtClean="0">
                          <a:solidFill>
                            <a:srgbClr val="0000FF"/>
                          </a:solidFill>
                        </a:rPr>
                        <a:t>hoặc</a:t>
                      </a:r>
                      <a:r>
                        <a:rPr lang="en-US" sz="1800" b="1" dirty="0" smtClean="0">
                          <a:solidFill>
                            <a:srgbClr val="0000FF"/>
                          </a:solidFill>
                        </a:rPr>
                        <a:t> </a:t>
                      </a:r>
                      <a:r>
                        <a:rPr lang="en-US" sz="1800" b="1" dirty="0" err="1" smtClean="0">
                          <a:solidFill>
                            <a:srgbClr val="0000FF"/>
                          </a:solidFill>
                        </a:rPr>
                        <a:t>tả</a:t>
                      </a:r>
                      <a:r>
                        <a:rPr lang="en-US" sz="1800" b="1" dirty="0" smtClean="0">
                          <a:solidFill>
                            <a:srgbClr val="0000FF"/>
                          </a:solidFill>
                        </a:rPr>
                        <a:t> </a:t>
                      </a:r>
                      <a:r>
                        <a:rPr lang="en-US" sz="1800" b="1" dirty="0" err="1" smtClean="0">
                          <a:solidFill>
                            <a:srgbClr val="0000FF"/>
                          </a:solidFill>
                        </a:rPr>
                        <a:t>từng</a:t>
                      </a:r>
                      <a:r>
                        <a:rPr lang="en-US" sz="1800" b="1" dirty="0" smtClean="0">
                          <a:solidFill>
                            <a:srgbClr val="0000FF"/>
                          </a:solidFill>
                        </a:rPr>
                        <a:t> </a:t>
                      </a:r>
                      <a:r>
                        <a:rPr lang="en-US" sz="1800" b="1" dirty="0" err="1" smtClean="0">
                          <a:solidFill>
                            <a:srgbClr val="0000FF"/>
                          </a:solidFill>
                        </a:rPr>
                        <a:t>thời</a:t>
                      </a:r>
                      <a:r>
                        <a:rPr lang="en-US" sz="1800" b="1" dirty="0" smtClean="0">
                          <a:solidFill>
                            <a:srgbClr val="0000FF"/>
                          </a:solidFill>
                        </a:rPr>
                        <a:t> </a:t>
                      </a:r>
                      <a:r>
                        <a:rPr lang="en-US" sz="1800" b="1" dirty="0" err="1" smtClean="0">
                          <a:solidFill>
                            <a:srgbClr val="0000FF"/>
                          </a:solidFill>
                        </a:rPr>
                        <a:t>kì</a:t>
                      </a:r>
                      <a:r>
                        <a:rPr lang="en-US" sz="1800" b="1" dirty="0" smtClean="0">
                          <a:solidFill>
                            <a:srgbClr val="0000FF"/>
                          </a:solidFill>
                        </a:rPr>
                        <a:t> </a:t>
                      </a:r>
                      <a:r>
                        <a:rPr lang="en-US" sz="1800" b="1" dirty="0" err="1" smtClean="0">
                          <a:solidFill>
                            <a:srgbClr val="0000FF"/>
                          </a:solidFill>
                        </a:rPr>
                        <a:t>phát</a:t>
                      </a:r>
                      <a:r>
                        <a:rPr lang="en-US" sz="1800" b="1" dirty="0" smtClean="0">
                          <a:solidFill>
                            <a:srgbClr val="0000FF"/>
                          </a:solidFill>
                        </a:rPr>
                        <a:t> </a:t>
                      </a:r>
                      <a:r>
                        <a:rPr lang="en-US" sz="1800" b="1" dirty="0" err="1" smtClean="0">
                          <a:solidFill>
                            <a:srgbClr val="0000FF"/>
                          </a:solidFill>
                        </a:rPr>
                        <a:t>triển</a:t>
                      </a:r>
                      <a:r>
                        <a:rPr lang="en-US" sz="1800" b="1" dirty="0" smtClean="0">
                          <a:solidFill>
                            <a:srgbClr val="0000FF"/>
                          </a:solidFill>
                        </a:rPr>
                        <a:t> </a:t>
                      </a:r>
                      <a:r>
                        <a:rPr lang="en-US" sz="1800" b="1" dirty="0" err="1" smtClean="0">
                          <a:solidFill>
                            <a:srgbClr val="0000FF"/>
                          </a:solidFill>
                        </a:rPr>
                        <a:t>của</a:t>
                      </a:r>
                      <a:r>
                        <a:rPr lang="en-US" sz="1800" b="1" dirty="0" smtClean="0">
                          <a:solidFill>
                            <a:srgbClr val="0000FF"/>
                          </a:solidFill>
                        </a:rPr>
                        <a:t> </a:t>
                      </a:r>
                      <a:r>
                        <a:rPr lang="en-US" sz="1800" b="1" dirty="0" err="1" smtClean="0">
                          <a:solidFill>
                            <a:srgbClr val="0000FF"/>
                          </a:solidFill>
                        </a:rPr>
                        <a:t>cây</a:t>
                      </a:r>
                      <a:r>
                        <a:rPr lang="en-US" sz="1800" b="1" dirty="0" smtClean="0"/>
                        <a:t>.</a:t>
                      </a:r>
                    </a:p>
                    <a:p>
                      <a:endParaRPr lang="en-US" dirty="0"/>
                    </a:p>
                  </a:txBody>
                  <a:tcPr/>
                </a:tc>
                <a:extLst>
                  <a:ext uri="{0D108BD9-81ED-4DB2-BD59-A6C34878D82A}">
                    <a16:rowId xmlns="" xmlns:a16="http://schemas.microsoft.com/office/drawing/2014/main" val="456047633"/>
                  </a:ext>
                </a:extLst>
              </a:tr>
              <a:tr h="1217646">
                <a:tc>
                  <a:txBody>
                    <a:bodyPr/>
                    <a:lstStyle/>
                    <a:p>
                      <a:pPr algn="ctr"/>
                      <a:r>
                        <a:rPr lang="en-US" sz="2000" b="1" u="sng" dirty="0" err="1" smtClean="0">
                          <a:solidFill>
                            <a:srgbClr val="FF3300"/>
                          </a:solidFill>
                        </a:rPr>
                        <a:t>Kết</a:t>
                      </a:r>
                      <a:r>
                        <a:rPr lang="en-US" sz="2000" b="1" u="sng" dirty="0" smtClean="0">
                          <a:solidFill>
                            <a:srgbClr val="FF3300"/>
                          </a:solidFill>
                        </a:rPr>
                        <a:t> </a:t>
                      </a:r>
                      <a:r>
                        <a:rPr lang="en-US" sz="2000" b="1" u="sng" dirty="0" err="1" smtClean="0">
                          <a:solidFill>
                            <a:srgbClr val="FF3300"/>
                          </a:solidFill>
                        </a:rPr>
                        <a:t>bài</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00FF"/>
                          </a:solidFill>
                        </a:rPr>
                        <a:t>Có</a:t>
                      </a:r>
                      <a:r>
                        <a:rPr lang="en-US" sz="1800" b="1" dirty="0" smtClean="0">
                          <a:solidFill>
                            <a:srgbClr val="0000FF"/>
                          </a:solidFill>
                        </a:rPr>
                        <a:t> </a:t>
                      </a:r>
                      <a:r>
                        <a:rPr lang="en-US" sz="1800" b="1" dirty="0" err="1" smtClean="0">
                          <a:solidFill>
                            <a:srgbClr val="0000FF"/>
                          </a:solidFill>
                        </a:rPr>
                        <a:t>thể</a:t>
                      </a:r>
                      <a:r>
                        <a:rPr lang="en-US" sz="1800" b="1" dirty="0" smtClean="0">
                          <a:solidFill>
                            <a:srgbClr val="0000FF"/>
                          </a:solidFill>
                        </a:rPr>
                        <a:t> </a:t>
                      </a:r>
                      <a:r>
                        <a:rPr lang="en-US" sz="1800" b="1" dirty="0" err="1" smtClean="0">
                          <a:solidFill>
                            <a:srgbClr val="0000FF"/>
                          </a:solidFill>
                        </a:rPr>
                        <a:t>nêu</a:t>
                      </a:r>
                      <a:r>
                        <a:rPr lang="en-US" sz="1800" b="1" dirty="0" smtClean="0">
                          <a:solidFill>
                            <a:srgbClr val="0000FF"/>
                          </a:solidFill>
                        </a:rPr>
                        <a:t> </a:t>
                      </a:r>
                      <a:r>
                        <a:rPr lang="en-US" sz="1800" b="1" dirty="0" err="1" smtClean="0">
                          <a:solidFill>
                            <a:srgbClr val="0000FF"/>
                          </a:solidFill>
                        </a:rPr>
                        <a:t>lợi</a:t>
                      </a:r>
                      <a:r>
                        <a:rPr lang="en-US" sz="1800" b="1" dirty="0" smtClean="0">
                          <a:solidFill>
                            <a:srgbClr val="0000FF"/>
                          </a:solidFill>
                        </a:rPr>
                        <a:t> </a:t>
                      </a:r>
                      <a:r>
                        <a:rPr lang="en-US" sz="1800" b="1" dirty="0" err="1" smtClean="0">
                          <a:solidFill>
                            <a:srgbClr val="0000FF"/>
                          </a:solidFill>
                        </a:rPr>
                        <a:t>ích</a:t>
                      </a:r>
                      <a:r>
                        <a:rPr lang="en-US" sz="1800" b="1" dirty="0" smtClean="0">
                          <a:solidFill>
                            <a:srgbClr val="0000FF"/>
                          </a:solidFill>
                        </a:rPr>
                        <a:t> </a:t>
                      </a:r>
                      <a:r>
                        <a:rPr lang="en-US" sz="1800" b="1" dirty="0" err="1" smtClean="0">
                          <a:solidFill>
                            <a:srgbClr val="0000FF"/>
                          </a:solidFill>
                        </a:rPr>
                        <a:t>của</a:t>
                      </a:r>
                      <a:r>
                        <a:rPr lang="en-US" sz="1800" b="1" dirty="0" smtClean="0">
                          <a:solidFill>
                            <a:srgbClr val="0000FF"/>
                          </a:solidFill>
                        </a:rPr>
                        <a:t> </a:t>
                      </a:r>
                      <a:r>
                        <a:rPr lang="en-US" sz="1800" b="1" dirty="0" err="1" smtClean="0">
                          <a:solidFill>
                            <a:srgbClr val="0000FF"/>
                          </a:solidFill>
                        </a:rPr>
                        <a:t>cây</a:t>
                      </a:r>
                      <a:r>
                        <a:rPr lang="en-US" sz="1800" b="1" dirty="0" smtClean="0">
                          <a:solidFill>
                            <a:srgbClr val="0000FF"/>
                          </a:solidFill>
                        </a:rPr>
                        <a:t>, </a:t>
                      </a:r>
                      <a:r>
                        <a:rPr lang="en-US" sz="1800" b="1" dirty="0" err="1" smtClean="0">
                          <a:solidFill>
                            <a:srgbClr val="0000FF"/>
                          </a:solidFill>
                        </a:rPr>
                        <a:t>ấn</a:t>
                      </a:r>
                      <a:r>
                        <a:rPr lang="en-US" sz="1800" b="1" dirty="0" smtClean="0">
                          <a:solidFill>
                            <a:srgbClr val="0000FF"/>
                          </a:solidFill>
                        </a:rPr>
                        <a:t> </a:t>
                      </a:r>
                      <a:r>
                        <a:rPr lang="en-US" sz="1800" b="1" dirty="0" err="1" smtClean="0">
                          <a:solidFill>
                            <a:srgbClr val="0000FF"/>
                          </a:solidFill>
                        </a:rPr>
                        <a:t>tượng</a:t>
                      </a:r>
                      <a:r>
                        <a:rPr lang="en-US" sz="1800" b="1" dirty="0" smtClean="0">
                          <a:solidFill>
                            <a:srgbClr val="0000FF"/>
                          </a:solidFill>
                        </a:rPr>
                        <a:t> </a:t>
                      </a:r>
                      <a:r>
                        <a:rPr lang="en-US" sz="1800" b="1" dirty="0" err="1" smtClean="0">
                          <a:solidFill>
                            <a:srgbClr val="0000FF"/>
                          </a:solidFill>
                        </a:rPr>
                        <a:t>đặc</a:t>
                      </a:r>
                      <a:r>
                        <a:rPr lang="en-US" sz="1800" b="1" dirty="0" smtClean="0">
                          <a:solidFill>
                            <a:srgbClr val="0000FF"/>
                          </a:solidFill>
                        </a:rPr>
                        <a:t> </a:t>
                      </a:r>
                      <a:r>
                        <a:rPr lang="en-US" sz="1800" b="1" dirty="0" err="1" smtClean="0">
                          <a:solidFill>
                            <a:srgbClr val="0000FF"/>
                          </a:solidFill>
                        </a:rPr>
                        <a:t>biêt</a:t>
                      </a:r>
                      <a:r>
                        <a:rPr lang="en-US" sz="1800" b="1" dirty="0" smtClean="0">
                          <a:solidFill>
                            <a:srgbClr val="0000FF"/>
                          </a:solidFill>
                        </a:rPr>
                        <a:t> </a:t>
                      </a:r>
                      <a:r>
                        <a:rPr lang="en-US" sz="1800" b="1" dirty="0" err="1" smtClean="0">
                          <a:solidFill>
                            <a:srgbClr val="0000FF"/>
                          </a:solidFill>
                        </a:rPr>
                        <a:t>hoặc</a:t>
                      </a:r>
                      <a:r>
                        <a:rPr lang="en-US" sz="1800" b="1" dirty="0" smtClean="0">
                          <a:solidFill>
                            <a:srgbClr val="0000FF"/>
                          </a:solidFill>
                        </a:rPr>
                        <a:t> </a:t>
                      </a:r>
                      <a:r>
                        <a:rPr lang="en-US" sz="1800" b="1" dirty="0" err="1" smtClean="0">
                          <a:solidFill>
                            <a:srgbClr val="0000FF"/>
                          </a:solidFill>
                        </a:rPr>
                        <a:t>tình</a:t>
                      </a:r>
                      <a:r>
                        <a:rPr lang="en-US" sz="1800" b="1" dirty="0" smtClean="0">
                          <a:solidFill>
                            <a:srgbClr val="0000FF"/>
                          </a:solidFill>
                        </a:rPr>
                        <a:t> </a:t>
                      </a:r>
                      <a:r>
                        <a:rPr lang="en-US" sz="1800" b="1" dirty="0" err="1" smtClean="0">
                          <a:solidFill>
                            <a:srgbClr val="0000FF"/>
                          </a:solidFill>
                        </a:rPr>
                        <a:t>cảm</a:t>
                      </a:r>
                      <a:r>
                        <a:rPr lang="en-US" sz="1800" b="1" dirty="0" smtClean="0">
                          <a:solidFill>
                            <a:srgbClr val="0000FF"/>
                          </a:solidFill>
                        </a:rPr>
                        <a:t> </a:t>
                      </a:r>
                      <a:r>
                        <a:rPr lang="en-US" sz="1800" b="1" dirty="0" err="1" smtClean="0">
                          <a:solidFill>
                            <a:srgbClr val="0000FF"/>
                          </a:solidFill>
                        </a:rPr>
                        <a:t>của</a:t>
                      </a:r>
                      <a:r>
                        <a:rPr lang="en-US" sz="1800" b="1" dirty="0" smtClean="0">
                          <a:solidFill>
                            <a:srgbClr val="0000FF"/>
                          </a:solidFill>
                        </a:rPr>
                        <a:t> </a:t>
                      </a:r>
                      <a:r>
                        <a:rPr lang="en-US" sz="1800" b="1" dirty="0" err="1" smtClean="0">
                          <a:solidFill>
                            <a:srgbClr val="0000FF"/>
                          </a:solidFill>
                        </a:rPr>
                        <a:t>người</a:t>
                      </a:r>
                      <a:r>
                        <a:rPr lang="en-US" sz="1800" b="1" dirty="0" smtClean="0">
                          <a:solidFill>
                            <a:srgbClr val="0000FF"/>
                          </a:solidFill>
                        </a:rPr>
                        <a:t> </a:t>
                      </a:r>
                      <a:r>
                        <a:rPr lang="en-US" sz="1800" b="1" dirty="0" err="1" smtClean="0">
                          <a:solidFill>
                            <a:srgbClr val="0000FF"/>
                          </a:solidFill>
                        </a:rPr>
                        <a:t>tả</a:t>
                      </a:r>
                      <a:r>
                        <a:rPr lang="en-US" sz="1800" b="1" dirty="0" smtClean="0">
                          <a:solidFill>
                            <a:srgbClr val="0000FF"/>
                          </a:solidFill>
                        </a:rPr>
                        <a:t> </a:t>
                      </a:r>
                      <a:r>
                        <a:rPr lang="en-US" sz="1800" b="1" dirty="0" err="1" smtClean="0">
                          <a:solidFill>
                            <a:srgbClr val="0000FF"/>
                          </a:solidFill>
                        </a:rPr>
                        <a:t>với</a:t>
                      </a:r>
                      <a:r>
                        <a:rPr lang="en-US" sz="1800" b="1" dirty="0" smtClean="0">
                          <a:solidFill>
                            <a:srgbClr val="0000FF"/>
                          </a:solidFill>
                        </a:rPr>
                        <a:t> </a:t>
                      </a:r>
                      <a:r>
                        <a:rPr lang="en-US" sz="1800" b="1" dirty="0" err="1" smtClean="0">
                          <a:solidFill>
                            <a:srgbClr val="0000FF"/>
                          </a:solidFill>
                        </a:rPr>
                        <a:t>cây</a:t>
                      </a:r>
                      <a:r>
                        <a:rPr lang="en-US" sz="1800" b="1" dirty="0" smtClean="0">
                          <a:solidFill>
                            <a:srgbClr val="0000FF"/>
                          </a:solidFill>
                        </a:rPr>
                        <a:t>.</a:t>
                      </a:r>
                    </a:p>
                    <a:p>
                      <a:endParaRPr lang="en-US" dirty="0"/>
                    </a:p>
                  </a:txBody>
                  <a:tcPr/>
                </a:tc>
                <a:extLst>
                  <a:ext uri="{0D108BD9-81ED-4DB2-BD59-A6C34878D82A}">
                    <a16:rowId xmlns="" xmlns:a16="http://schemas.microsoft.com/office/drawing/2014/main" val="3883284690"/>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0740"/>
                                        </p:tgtEl>
                                      </p:cBhvr>
                                    </p:animEffect>
                                    <p:animScale>
                                      <p:cBhvr>
                                        <p:cTn id="7" dur="250" autoRev="1" fill="hold"/>
                                        <p:tgtEl>
                                          <p:spTgt spid="3074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738"/>
                                        </p:tgtEl>
                                        <p:attrNameLst>
                                          <p:attrName>style.visibility</p:attrName>
                                        </p:attrNameLst>
                                      </p:cBhvr>
                                      <p:to>
                                        <p:strVal val="visible"/>
                                      </p:to>
                                    </p:set>
                                    <p:anim calcmode="lin" valueType="num">
                                      <p:cBhvr additive="base">
                                        <p:cTn id="12" dur="500" fill="hold"/>
                                        <p:tgtEl>
                                          <p:spTgt spid="30738"/>
                                        </p:tgtEl>
                                        <p:attrNameLst>
                                          <p:attrName>ppt_x</p:attrName>
                                        </p:attrNameLst>
                                      </p:cBhvr>
                                      <p:tavLst>
                                        <p:tav tm="0">
                                          <p:val>
                                            <p:strVal val="#ppt_x"/>
                                          </p:val>
                                        </p:tav>
                                        <p:tav tm="100000">
                                          <p:val>
                                            <p:strVal val="#ppt_x"/>
                                          </p:val>
                                        </p:tav>
                                      </p:tavLst>
                                    </p:anim>
                                    <p:anim calcmode="lin" valueType="num">
                                      <p:cBhvr additive="base">
                                        <p:cTn id="13" dur="500" fill="hold"/>
                                        <p:tgtEl>
                                          <p:spTgt spid="3073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348"/>
                                        </p:tgtEl>
                                        <p:attrNameLst>
                                          <p:attrName>style.visibility</p:attrName>
                                        </p:attrNameLst>
                                      </p:cBhvr>
                                      <p:to>
                                        <p:strVal val="visible"/>
                                      </p:to>
                                    </p:set>
                                    <p:animEffect transition="in" filter="fade">
                                      <p:cBhvr>
                                        <p:cTn id="18" dur="1000"/>
                                        <p:tgtEl>
                                          <p:spTgt spid="14348"/>
                                        </p:tgtEl>
                                      </p:cBhvr>
                                    </p:animEffect>
                                    <p:anim calcmode="lin" valueType="num">
                                      <p:cBhvr>
                                        <p:cTn id="19" dur="1000" fill="hold"/>
                                        <p:tgtEl>
                                          <p:spTgt spid="14348"/>
                                        </p:tgtEl>
                                        <p:attrNameLst>
                                          <p:attrName>ppt_x</p:attrName>
                                        </p:attrNameLst>
                                      </p:cBhvr>
                                      <p:tavLst>
                                        <p:tav tm="0">
                                          <p:val>
                                            <p:strVal val="#ppt_x"/>
                                          </p:val>
                                        </p:tav>
                                        <p:tav tm="100000">
                                          <p:val>
                                            <p:strVal val="#ppt_x"/>
                                          </p:val>
                                        </p:tav>
                                      </p:tavLst>
                                    </p:anim>
                                    <p:anim calcmode="lin" valueType="num">
                                      <p:cBhvr>
                                        <p:cTn id="20" dur="1000" fill="hold"/>
                                        <p:tgtEl>
                                          <p:spTgt spid="1434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8" grpId="0"/>
      <p:bldP spid="30740" grpId="0"/>
      <p:bldP spid="1434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9&quot;/&gt;&lt;/object&gt;&lt;object type=&quot;3&quot; unique_id=&quot;10005&quot;&gt;&lt;property id=&quot;20148&quot; value=&quot;5&quot;/&gt;&lt;property id=&quot;20300&quot; value=&quot;Slide 2&quot;/&gt;&lt;property id=&quot;20307&quot; value=&quot;258&quot;/&gt;&lt;/object&gt;&lt;object type=&quot;3&quot; unique_id=&quot;10006&quot;&gt;&lt;property id=&quot;20148&quot; value=&quot;5&quot;/&gt;&lt;property id=&quot;20300&quot; value=&quot;Slide 3&quot;/&gt;&lt;property id=&quot;20307&quot; value=&quot;261&quot;/&gt;&lt;/object&gt;&lt;object type=&quot;3&quot; unique_id=&quot;10007&quot;&gt;&lt;property id=&quot;20148&quot; value=&quot;5&quot;/&gt;&lt;property id=&quot;20300&quot; value=&quot;Slide 4&quot;/&gt;&lt;property id=&quot;20307&quot; value=&quot;262&quot;/&gt;&lt;/object&gt;&lt;object type=&quot;3&quot; unique_id=&quot;10008&quot;&gt;&lt;property id=&quot;20148&quot; value=&quot;5&quot;/&gt;&lt;property id=&quot;20300&quot; value=&quot;Slide 5&quot;/&gt;&lt;property id=&quot;20307&quot; value=&quot;263&quot;/&gt;&lt;/object&gt;&lt;object type=&quot;3&quot; unique_id=&quot;10009&quot;&gt;&lt;property id=&quot;20148&quot; value=&quot;5&quot;/&gt;&lt;property id=&quot;20300&quot; value=&quot;Slide 6&quot;/&gt;&lt;property id=&quot;20307&quot; value=&quot;278&quot;/&gt;&lt;/object&gt;&lt;object type=&quot;3&quot; unique_id=&quot;10010&quot;&gt;&lt;property id=&quot;20148&quot; value=&quot;5&quot;/&gt;&lt;property id=&quot;20300&quot; value=&quot;Slide 7&quot;/&gt;&lt;property id=&quot;20307&quot; value=&quot;265&quot;/&gt;&lt;/object&gt;&lt;object type=&quot;3&quot; unique_id=&quot;10011&quot;&gt;&lt;property id=&quot;20148&quot; value=&quot;5&quot;/&gt;&lt;property id=&quot;20300&quot; value=&quot;Slide 8&quot;/&gt;&lt;property id=&quot;20307&quot; value=&quot;267&quot;/&gt;&lt;/object&gt;&lt;object type=&quot;3&quot; unique_id=&quot;10012&quot;&gt;&lt;property id=&quot;20148&quot; value=&quot;5&quot;/&gt;&lt;property id=&quot;20300&quot; value=&quot;Slide 9&quot;/&gt;&lt;property id=&quot;20307&quot; value=&quot;268&quot;/&gt;&lt;/object&gt;&lt;object type=&quot;3&quot; unique_id=&quot;10013&quot;&gt;&lt;property id=&quot;20148&quot; value=&quot;5&quot;/&gt;&lt;property id=&quot;20300&quot; value=&quot;Slide 10&quot;/&gt;&lt;property id=&quot;20307&quot; value=&quot;269&quot;/&gt;&lt;/object&gt;&lt;object type=&quot;3&quot; unique_id=&quot;10014&quot;&gt;&lt;property id=&quot;20148&quot; value=&quot;5&quot;/&gt;&lt;property id=&quot;20300&quot; value=&quot;Slide 11&quot;/&gt;&lt;property id=&quot;20307&quot; value=&quot;279&quot;/&gt;&lt;/object&gt;&lt;object type=&quot;3&quot; unique_id=&quot;10015&quot;&gt;&lt;property id=&quot;20148&quot; value=&quot;5&quot;/&gt;&lt;property id=&quot;20300&quot; value=&quot;Slide 12&quot;/&gt;&lt;property id=&quot;20307&quot; value=&quot;270&quot;/&gt;&lt;/object&gt;&lt;object type=&quot;3&quot; unique_id=&quot;10016&quot;&gt;&lt;property id=&quot;20148&quot; value=&quot;5&quot;/&gt;&lt;property id=&quot;20300&quot; value=&quot;Slide 13&quot;/&gt;&lt;property id=&quot;20307&quot; value=&quot;280&quot;/&gt;&lt;/object&gt;&lt;object type=&quot;3&quot; unique_id=&quot;10017&quot;&gt;&lt;property id=&quot;20148&quot; value=&quot;5&quot;/&gt;&lt;property id=&quot;20300&quot; value=&quot;Slide 14&quot;/&gt;&lt;property id=&quot;20307&quot; value=&quot;272&quot;/&gt;&lt;/object&gt;&lt;object type=&quot;3&quot; unique_id=&quot;10018&quot;&gt;&lt;property id=&quot;20148&quot; value=&quot;5&quot;/&gt;&lt;property id=&quot;20300&quot; value=&quot;Slide 15&quot;/&gt;&lt;property id=&quot;20307&quot; value=&quot;281&quot;/&gt;&lt;/object&gt;&lt;object type=&quot;3&quot; unique_id=&quot;10019&quot;&gt;&lt;property id=&quot;20148&quot; value=&quot;5&quot;/&gt;&lt;property id=&quot;20300&quot; value=&quot;Slide 16&quot;/&gt;&lt;property id=&quot;20307&quot; value=&quot;282&quot;/&gt;&lt;/object&gt;&lt;object type=&quot;3&quot; unique_id=&quot;10020&quot;&gt;&lt;property id=&quot;20148&quot; value=&quot;5&quot;/&gt;&lt;property id=&quot;20300&quot; value=&quot;Slide 17&quot;/&gt;&lt;property id=&quot;20307&quot; value=&quot;274&quot;/&gt;&lt;/object&gt;&lt;object type=&quot;3&quot; unique_id=&quot;10021&quot;&gt;&lt;property id=&quot;20148&quot; value=&quot;5&quot;/&gt;&lt;property id=&quot;20300&quot; value=&quot;Slide 18&quot;/&gt;&lt;property id=&quot;20307&quot; value=&quot;284&quot;/&gt;&lt;/object&gt;&lt;object type=&quot;3&quot; unique_id=&quot;10022&quot;&gt;&lt;property id=&quot;20148&quot; value=&quot;5&quot;/&gt;&lt;property id=&quot;20300&quot; value=&quot;Slide 19&quot;/&gt;&lt;property id=&quot;20307&quot; value=&quot;283&quot;/&gt;&lt;/object&gt;&lt;object type=&quot;3&quot; unique_id=&quot;10023&quot;&gt;&lt;property id=&quot;20148&quot; value=&quot;5&quot;/&gt;&lt;property id=&quot;20300&quot; value=&quot;Slide 20&quot;/&gt;&lt;property id=&quot;20307&quot; value=&quot;275&quot;/&gt;&lt;/object&gt;&lt;object type=&quot;3&quot; unique_id=&quot;10024&quot;&gt;&lt;property id=&quot;20148&quot; value=&quot;5&quot;/&gt;&lt;property id=&quot;20300&quot; value=&quot;Slide 21&quot;/&gt;&lt;property id=&quot;20307&quot; value=&quot;277&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1785</TotalTime>
  <Words>1399</Words>
  <Application>Microsoft Office PowerPoint</Application>
  <PresentationFormat>On-screen Show (4:3)</PresentationFormat>
  <Paragraphs>57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Default Design</vt:lpstr>
      <vt:lpstr>Slide 1</vt:lpstr>
      <vt:lpstr>Slide 2</vt:lpstr>
      <vt:lpstr>Slide 3</vt:lpstr>
      <vt:lpstr>Slide 4</vt:lpstr>
      <vt:lpstr>Slide 5</vt:lpstr>
      <vt:lpstr>Slide 6</vt:lpstr>
      <vt:lpstr>Slide 7</vt:lpstr>
      <vt:lpstr>Slide 8</vt:lpstr>
      <vt:lpstr>Slide 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AQ</dc:creator>
  <cp:lastModifiedBy>AutoBVT</cp:lastModifiedBy>
  <cp:revision>144</cp:revision>
  <dcterms:created xsi:type="dcterms:W3CDTF">2011-01-08T06:37:24Z</dcterms:created>
  <dcterms:modified xsi:type="dcterms:W3CDTF">2020-04-12T14:26:22Z</dcterms:modified>
</cp:coreProperties>
</file>