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5" r:id="rId2"/>
  </p:sldMasterIdLst>
  <p:sldIdLst>
    <p:sldId id="301" r:id="rId3"/>
    <p:sldId id="257" r:id="rId4"/>
    <p:sldId id="307" r:id="rId5"/>
    <p:sldId id="300" r:id="rId6"/>
    <p:sldId id="29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00"/>
    <a:srgbClr val="66CCFF"/>
    <a:srgbClr val="00CC00"/>
    <a:srgbClr val="FF00FF"/>
    <a:srgbClr val="99CCFF"/>
    <a:srgbClr val="FF0000"/>
    <a:srgbClr val="008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3F8A1-DFE6-4969-AB94-C7B7ACF661FA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42E14-A1C8-4286-8221-8DB537602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44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4D86-9812-4EF7-AB62-7476C232318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5C412-3E5C-4E0E-8C25-3A6A9812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26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20C2E-E4D2-4F20-9B21-0475BDC7929A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B427-8C24-4AF9-8D3B-0BF2AB890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6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D270-0D14-405F-94DA-6B18AACE1AA5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D67D-EF59-47B5-A52D-7BDAE26A5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861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2229B-1269-44D1-95C9-02C1CBA55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72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B1C6-7149-40DC-B94E-2A018A1FE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29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4ECA4-968D-4CCB-876C-DF1F4903B30A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6D39B-D1BF-42CC-805C-1B9654641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056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5E47F-80C5-4E55-80EA-20DED534B141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7CC0-932D-4743-A9B8-C7B06CE6A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31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EDE9C-8120-435B-B5BE-85CCB1552AEC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2AC11-FBFA-468D-8008-95C07A4B4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04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BBB9-D8D4-4D78-AFF5-4F564A62D929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FA94-A9B8-4642-B0B7-27E42BA60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612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F65D-73DA-4FAD-B187-C2BD23D2F6FC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4716-51B2-464A-8BA4-1B87BA588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5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D7EC8-1617-4EF0-9D61-24CC9B91CF59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EDE0D-74D1-4A4B-9247-EC717D5DE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91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8C551-0636-4816-B5CD-F1DA2A117C68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1B89A-E217-4C33-83ED-07D6E0F88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88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DBCD-9C24-4BC2-9FAE-C542E2F430D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FE1F-AA5D-4171-9EAD-EC5E8550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39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824FE82B-6E29-486F-9EDD-35FCB38B0F1B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BAA2256-F5E2-40D0-83CF-1342F0899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E4C5575-3BAD-4AA2-849D-F702EF2EA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vn/imgres?imgurl=http://img208.imageshack.us/img208/3985/thieutuongtrandainghiaqz7.jpg&amp;imgrefurl=http://www.quansuvn.net/index.php?topic=1667.30&amp;usg=__Q4hdrAp2OHtDqH56t3E8T0D2Wms=&amp;h=254&amp;w=182&amp;sz=10&amp;hl=vi&amp;start=18&amp;um=1&amp;tbnid=PihkhSd6x0-7mM:&amp;tbnh=111&amp;tbnw=80&amp;prev=/images?q=anh+h%C3%B9ng+tr%E1%BA%A7n+%C4%91%E1%BA%A1i+ngh%C4%A9a&amp;hl=vi&amp;sa=N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.vn/imgres?imgurl=http://bantinthitruong.com/images/News/Vien_si_Tran_Dai_Nghia_0991384020.jpg&amp;imgrefurl=http://www.mekongedu.com/forums/showthread.php?tid=437&amp;action=lastpost&amp;usg=__2sRaxmAxk-DqsvlE6oTuyBzUyeo=&amp;h=332&amp;w=232&amp;sz=15&amp;hl=vi&amp;start=29&amp;um=1&amp;tbnid=H4HYFS-D-x8SCM:&amp;tbnh=119&amp;tbnw=83&amp;prev=/images?q=anh+h%C3%B9ng+tr%E1%BA%A7n+%C4%91%E1%BA%A1i+ngh%C4%A9a&amp;ndsp=20&amp;hl=vi&amp;sa=N&amp;start=20&amp;um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microsoft.com/office/2007/relationships/media" Target="file:///E:\GIAO%20AN%20THI%20GIANG\DAY%20CHIEU%206.2\cuc%20quan%20gioi.wmv" TargetMode="Externa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E:\GIAO%20AN%20THI%20GIANG\DAY%20CHIEU%206.2\cuc%20quan%20gioi.wmv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20"/>
          <p:cNvSpPr>
            <a:spLocks noChangeArrowheads="1" noChangeShapeType="1" noTextEdit="1"/>
          </p:cNvSpPr>
          <p:nvPr/>
        </p:nvSpPr>
        <p:spPr bwMode="auto">
          <a:xfrm>
            <a:off x="685800" y="1828800"/>
            <a:ext cx="7810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3048000"/>
            <a:ext cx="82296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hùng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Lao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Trần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Nghĩa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-1295400" y="0"/>
            <a:ext cx="11811000" cy="7239000"/>
            <a:chOff x="8" y="0"/>
            <a:chExt cx="5760" cy="4320"/>
          </a:xfrm>
        </p:grpSpPr>
        <p:pic>
          <p:nvPicPr>
            <p:cNvPr id="5127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9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30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2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3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5126" name="Picture 2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45186"/>
            <a:ext cx="17526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1812925" y="4227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vi-VN">
              <a:latin typeface="Arial" charset="0"/>
            </a:endParaRPr>
          </a:p>
        </p:txBody>
      </p:sp>
      <p:sp>
        <p:nvSpPr>
          <p:cNvPr id="10243" name="Text Box 16"/>
          <p:cNvSpPr txBox="1">
            <a:spLocks noChangeArrowheads="1"/>
          </p:cNvSpPr>
          <p:nvPr/>
        </p:nvSpPr>
        <p:spPr bwMode="auto">
          <a:xfrm>
            <a:off x="381000" y="4648200"/>
            <a:ext cx="500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pic>
        <p:nvPicPr>
          <p:cNvPr id="4102" name="Picture 6" descr="thieutuongtrandainghiaqz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4876800" cy="4876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Vien_si_Tran_Dai_Nghia_099138402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267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52400" y="685800"/>
            <a:ext cx="899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8000"/>
                </a:solidFill>
              </a:rPr>
              <a:t>   </a:t>
            </a:r>
            <a:r>
              <a:rPr lang="en-US" sz="3600" b="1" dirty="0" err="1">
                <a:solidFill>
                  <a:srgbClr val="008000"/>
                </a:solidFill>
              </a:rPr>
              <a:t>Trần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Đại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Nghĩa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là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một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giáo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sư</a:t>
            </a:r>
            <a:r>
              <a:rPr lang="en-US" sz="3600" b="1" dirty="0">
                <a:solidFill>
                  <a:srgbClr val="008000"/>
                </a:solidFill>
              </a:rPr>
              <a:t>, </a:t>
            </a:r>
            <a:r>
              <a:rPr lang="en-US" sz="3600" b="1" dirty="0" err="1">
                <a:solidFill>
                  <a:srgbClr val="008000"/>
                </a:solidFill>
              </a:rPr>
              <a:t>viện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sĩ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về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quân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sự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chuyên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chế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tạo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vũ</a:t>
            </a:r>
            <a:r>
              <a:rPr lang="en-US" sz="3600" b="1" dirty="0">
                <a:solidFill>
                  <a:srgbClr val="008000"/>
                </a:solidFill>
              </a:rPr>
              <a:t> </a:t>
            </a:r>
            <a:r>
              <a:rPr lang="en-US" sz="3600" b="1" dirty="0" err="1">
                <a:solidFill>
                  <a:srgbClr val="008000"/>
                </a:solidFill>
              </a:rPr>
              <a:t>khí</a:t>
            </a:r>
            <a:r>
              <a:rPr lang="en-US" sz="3600" b="1" dirty="0">
                <a:solidFill>
                  <a:srgbClr val="008000"/>
                </a:solidFill>
              </a:rPr>
              <a:t>,…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Anh hùng lao động Trần Đại Nghĩa.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15900" y="2057400"/>
            <a:ext cx="8763000" cy="3979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 err="1">
                <a:solidFill>
                  <a:srgbClr val="003300"/>
                </a:solidFill>
              </a:rPr>
              <a:t>Ông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tên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thật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là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Phạm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Quang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Lễ</a:t>
            </a:r>
            <a:r>
              <a:rPr lang="en-US" sz="4000" b="1" dirty="0">
                <a:solidFill>
                  <a:srgbClr val="003300"/>
                </a:solidFill>
              </a:rPr>
              <a:t>, </a:t>
            </a:r>
            <a:r>
              <a:rPr lang="en-US" sz="4000" b="1" dirty="0" err="1">
                <a:solidFill>
                  <a:srgbClr val="003300"/>
                </a:solidFill>
              </a:rPr>
              <a:t>quê</a:t>
            </a:r>
            <a:r>
              <a:rPr lang="en-US" sz="4000" b="1" dirty="0">
                <a:solidFill>
                  <a:srgbClr val="003300"/>
                </a:solidFill>
              </a:rPr>
              <a:t> ở </a:t>
            </a:r>
            <a:r>
              <a:rPr lang="en-US" sz="4000" b="1" dirty="0" err="1">
                <a:solidFill>
                  <a:srgbClr val="003300"/>
                </a:solidFill>
              </a:rPr>
              <a:t>Vĩnh</a:t>
            </a:r>
            <a:r>
              <a:rPr lang="en-US" sz="4000" b="1" dirty="0">
                <a:solidFill>
                  <a:srgbClr val="003300"/>
                </a:solidFill>
              </a:rPr>
              <a:t> Long. </a:t>
            </a:r>
            <a:r>
              <a:rPr lang="en-US" sz="4000" b="1" dirty="0" err="1">
                <a:solidFill>
                  <a:srgbClr val="003300"/>
                </a:solidFill>
              </a:rPr>
              <a:t>Ông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học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trung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học</a:t>
            </a:r>
            <a:r>
              <a:rPr lang="en-US" sz="4000" b="1" dirty="0">
                <a:solidFill>
                  <a:srgbClr val="003300"/>
                </a:solidFill>
              </a:rPr>
              <a:t> ở </a:t>
            </a:r>
            <a:r>
              <a:rPr lang="en-US" sz="4000" b="1" dirty="0" err="1">
                <a:solidFill>
                  <a:srgbClr val="003300"/>
                </a:solidFill>
              </a:rPr>
              <a:t>Sài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Gòn</a:t>
            </a:r>
            <a:r>
              <a:rPr lang="en-US" sz="4000" b="1" dirty="0">
                <a:solidFill>
                  <a:srgbClr val="003300"/>
                </a:solidFill>
              </a:rPr>
              <a:t>, </a:t>
            </a:r>
            <a:r>
              <a:rPr lang="en-US" sz="4000" b="1" dirty="0" err="1">
                <a:solidFill>
                  <a:srgbClr val="003300"/>
                </a:solidFill>
              </a:rPr>
              <a:t>năm</a:t>
            </a:r>
            <a:r>
              <a:rPr lang="en-US" sz="4000" b="1" dirty="0">
                <a:solidFill>
                  <a:srgbClr val="003300"/>
                </a:solidFill>
              </a:rPr>
              <a:t> 1935 sang </a:t>
            </a:r>
            <a:r>
              <a:rPr lang="en-US" sz="4000" b="1" dirty="0" err="1">
                <a:solidFill>
                  <a:srgbClr val="003300"/>
                </a:solidFill>
              </a:rPr>
              <a:t>Pháp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học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đại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học</a:t>
            </a:r>
            <a:r>
              <a:rPr lang="en-US" sz="4000" b="1" dirty="0">
                <a:solidFill>
                  <a:srgbClr val="003300"/>
                </a:solidFill>
              </a:rPr>
              <a:t>. </a:t>
            </a:r>
            <a:r>
              <a:rPr lang="en-US" sz="4000" b="1" dirty="0" err="1">
                <a:solidFill>
                  <a:srgbClr val="003300"/>
                </a:solidFill>
              </a:rPr>
              <a:t>Ông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theo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học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cả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ba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ngành</a:t>
            </a:r>
            <a:r>
              <a:rPr lang="en-US" sz="4000" b="1" dirty="0">
                <a:solidFill>
                  <a:srgbClr val="003300"/>
                </a:solidFill>
              </a:rPr>
              <a:t>: </a:t>
            </a:r>
            <a:r>
              <a:rPr lang="en-US" sz="4000" b="1" dirty="0" err="1">
                <a:solidFill>
                  <a:srgbClr val="003300"/>
                </a:solidFill>
              </a:rPr>
              <a:t>kĩ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sư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cầu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cống</a:t>
            </a:r>
            <a:r>
              <a:rPr lang="en-US" sz="4000" b="1" dirty="0">
                <a:solidFill>
                  <a:srgbClr val="003300"/>
                </a:solidFill>
              </a:rPr>
              <a:t>- </a:t>
            </a:r>
            <a:r>
              <a:rPr lang="en-US" sz="4000" b="1" dirty="0" err="1">
                <a:solidFill>
                  <a:srgbClr val="003300"/>
                </a:solidFill>
              </a:rPr>
              <a:t>điện</a:t>
            </a:r>
            <a:r>
              <a:rPr lang="en-US" sz="4000" b="1" dirty="0">
                <a:solidFill>
                  <a:srgbClr val="003300"/>
                </a:solidFill>
              </a:rPr>
              <a:t> – </a:t>
            </a:r>
            <a:r>
              <a:rPr lang="en-US" sz="4000" b="1" dirty="0" err="1">
                <a:solidFill>
                  <a:srgbClr val="003300"/>
                </a:solidFill>
              </a:rPr>
              <a:t>hàng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không</a:t>
            </a:r>
            <a:r>
              <a:rPr lang="en-US" sz="4000" b="1" dirty="0">
                <a:solidFill>
                  <a:srgbClr val="003300"/>
                </a:solidFill>
              </a:rPr>
              <a:t>. </a:t>
            </a:r>
            <a:r>
              <a:rPr lang="en-US" sz="4000" b="1" dirty="0" err="1">
                <a:solidFill>
                  <a:srgbClr val="003300"/>
                </a:solidFill>
              </a:rPr>
              <a:t>Ngoài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ra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ông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còn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miệt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mài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nghiên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cứu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chế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tạo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vũ</a:t>
            </a:r>
            <a:r>
              <a:rPr lang="en-US" sz="4000" b="1" dirty="0">
                <a:solidFill>
                  <a:srgbClr val="003300"/>
                </a:solidFill>
              </a:rPr>
              <a:t> </a:t>
            </a:r>
            <a:r>
              <a:rPr lang="en-US" sz="4000" b="1" dirty="0" err="1">
                <a:solidFill>
                  <a:srgbClr val="003300"/>
                </a:solidFill>
              </a:rPr>
              <a:t>khí</a:t>
            </a:r>
            <a:r>
              <a:rPr lang="en-US" sz="4000" b="1" dirty="0">
                <a:solidFill>
                  <a:srgbClr val="003300"/>
                </a:solidFill>
              </a:rPr>
              <a:t>.</a:t>
            </a:r>
            <a:endParaRPr lang="en-US" sz="3600" b="1" dirty="0">
              <a:solidFill>
                <a:srgbClr val="003300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1. </a:t>
            </a:r>
            <a:r>
              <a:rPr lang="en-US" sz="3200" b="1" dirty="0" err="1">
                <a:solidFill>
                  <a:srgbClr val="FF0000"/>
                </a:solidFill>
              </a:rPr>
              <a:t>Tiểu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sử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của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hùng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Trần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Đại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Nghĩa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trước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theo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Hồ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nước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4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04800" y="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Huân chương</a:t>
            </a:r>
          </a:p>
        </p:txBody>
      </p:sp>
      <p:pic>
        <p:nvPicPr>
          <p:cNvPr id="49156" name="Picture 4" descr="DK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800" b="1">
                <a:solidFill>
                  <a:srgbClr val="0000FF"/>
                </a:solidFill>
              </a:rPr>
              <a:t>Di tích lô cốt cố thủ của thực dân Pháp.</a:t>
            </a:r>
            <a:endParaRPr lang="en-US" sz="2800">
              <a:solidFill>
                <a:srgbClr val="0000FF"/>
              </a:solidFill>
            </a:endParaRPr>
          </a:p>
        </p:txBody>
      </p:sp>
      <p:pic>
        <p:nvPicPr>
          <p:cNvPr id="49158" name="Picture 11" descr="sung bado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86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0" y="61722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Súng ba-dô-ca</a:t>
            </a:r>
          </a:p>
        </p:txBody>
      </p:sp>
      <p:pic>
        <p:nvPicPr>
          <p:cNvPr id="49160" name="Picture 13" descr="Sung khong giat SK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0"/>
            <a:ext cx="3124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590800" y="5911850"/>
            <a:ext cx="3124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0000FF"/>
                </a:solidFill>
              </a:rPr>
              <a:t>Súng không giật (SKZ)</a:t>
            </a:r>
            <a:r>
              <a:rPr lang="en-US" sz="280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49162" name="cuc quan gioi.wmv">
            <a:hlinkClick r:id="" action="ppaction://media"/>
          </p:cNvPr>
          <p:cNvPicPr>
            <a:picLocks noGrp="1" noChangeAspect="1" noChangeArrowheads="1"/>
          </p:cNvPicPr>
          <p:nvPr>
            <p:ph/>
            <a:videoFile r:link="rId1"/>
            <p:extLst>
              <p:ext uri="{DAA4B4D4-6D71-4841-9C94-3DE7FCFB9230}">
                <p14:media xmlns:p14="http://schemas.microsoft.com/office/powerpoint/2010/main" xmlns="" r:link="rId7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5000" y="3505200"/>
            <a:ext cx="3429000" cy="2514600"/>
          </a:xfrm>
        </p:spPr>
      </p:pic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5791200" y="6080125"/>
            <a:ext cx="3352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0000FF"/>
                </a:solidFill>
              </a:rPr>
              <a:t>CỤC QUÂN GIỚI – CƠ QUAN PHỤ TRÁCH VIỆC CHẾ TẠO, CUNG CẤP VŨ KHÍ CHO QUÂN ĐỘI</a:t>
            </a:r>
            <a:endParaRPr lang="en-US" sz="15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9162"/>
                </p:tgtEl>
              </p:cMediaNode>
            </p:video>
          </p:childTnLst>
        </p:cTn>
      </p:par>
    </p:tnLst>
    <p:bldLst>
      <p:bldP spid="49155" grpId="0"/>
      <p:bldP spid="49157" grpId="0"/>
      <p:bldP spid="49159" grpId="0"/>
      <p:bldP spid="49161" grpId="0"/>
      <p:bldP spid="491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09600" y="457200"/>
            <a:ext cx="6400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FF"/>
                </a:solidFill>
              </a:rPr>
              <a:t>* Nội dung bài nói gì? 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28600" y="1981200"/>
            <a:ext cx="86868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008000"/>
                </a:solidFill>
              </a:rPr>
              <a:t>* </a:t>
            </a:r>
            <a:r>
              <a:rPr lang="en-US" sz="4400" b="1" dirty="0" err="1">
                <a:solidFill>
                  <a:srgbClr val="008000"/>
                </a:solidFill>
              </a:rPr>
              <a:t>Ca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ngợi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anh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hùng</a:t>
            </a:r>
            <a:r>
              <a:rPr lang="en-US" sz="4400" b="1" dirty="0">
                <a:solidFill>
                  <a:srgbClr val="008000"/>
                </a:solidFill>
              </a:rPr>
              <a:t> Lao </a:t>
            </a:r>
            <a:r>
              <a:rPr lang="en-US" sz="4400" b="1" dirty="0" err="1">
                <a:solidFill>
                  <a:srgbClr val="008000"/>
                </a:solidFill>
              </a:rPr>
              <a:t>động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Trần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Đại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Nghĩa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đã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có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những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cống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hiến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xuất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sắc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cho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sự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nghiệp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quốc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phòng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và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xây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dựng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nền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khoa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học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trẻ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của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đất</a:t>
            </a:r>
            <a:r>
              <a:rPr lang="en-US" sz="4400" b="1" dirty="0">
                <a:solidFill>
                  <a:srgbClr val="008000"/>
                </a:solidFill>
              </a:rPr>
              <a:t> </a:t>
            </a:r>
            <a:r>
              <a:rPr lang="en-US" sz="4400" b="1" dirty="0" err="1">
                <a:solidFill>
                  <a:srgbClr val="008000"/>
                </a:solidFill>
              </a:rPr>
              <a:t>nước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609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834</TotalTime>
  <Words>194</Words>
  <Application>Microsoft Office PowerPoint</Application>
  <PresentationFormat>On-screen Show (4:3)</PresentationFormat>
  <Paragraphs>15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3_Flow</vt:lpstr>
      <vt:lpstr>Slide 1</vt:lpstr>
      <vt:lpstr>Slide 2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96</cp:revision>
  <dcterms:created xsi:type="dcterms:W3CDTF">2009-12-26T04:37:23Z</dcterms:created>
  <dcterms:modified xsi:type="dcterms:W3CDTF">2020-04-12T13:55:08Z</dcterms:modified>
</cp:coreProperties>
</file>